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8_2DC01AAD.xml" ContentType="application/vnd.ms-powerpoint.comments+xml"/>
  <Override PartName="/ppt/comments/modernComment_14F_463B9252.xml" ContentType="application/vnd.ms-powerpoint.comments+xml"/>
  <Override PartName="/ppt/comments/modernComment_13F_9641C7C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6_C5E79AD.xml" ContentType="application/vnd.ms-powerpoint.comments+xml"/>
  <Override PartName="/ppt/comments/modernComment_148_ED0F6A97.xml" ContentType="application/vnd.ms-powerpoint.comments+xml"/>
  <Override PartName="/ppt/comments/modernComment_149_1AE87EC1.xml" ContentType="application/vnd.ms-powerpoint.comments+xml"/>
  <Override PartName="/ppt/comments/modernComment_153_A7D9D371.xml" ContentType="application/vnd.ms-powerpoint.comments+xml"/>
  <Override PartName="/ppt/notesSlides/notesSlide5.xml" ContentType="application/vnd.openxmlformats-officedocument.presentationml.notesSlide+xml"/>
  <Override PartName="/ppt/comments/modernComment_158_518407D5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 autoCompressPictures="0">
  <p:sldMasterIdLst>
    <p:sldMasterId id="2147483702" r:id="rId4"/>
    <p:sldMasterId id="2147483743" r:id="rId5"/>
  </p:sldMasterIdLst>
  <p:notesMasterIdLst>
    <p:notesMasterId r:id="rId53"/>
  </p:notesMasterIdLst>
  <p:handoutMasterIdLst>
    <p:handoutMasterId r:id="rId54"/>
  </p:handoutMasterIdLst>
  <p:sldIdLst>
    <p:sldId id="292" r:id="rId6"/>
    <p:sldId id="275" r:id="rId7"/>
    <p:sldId id="306" r:id="rId8"/>
    <p:sldId id="304" r:id="rId9"/>
    <p:sldId id="276" r:id="rId10"/>
    <p:sldId id="348" r:id="rId11"/>
    <p:sldId id="305" r:id="rId12"/>
    <p:sldId id="307" r:id="rId13"/>
    <p:sldId id="309" r:id="rId14"/>
    <p:sldId id="310" r:id="rId15"/>
    <p:sldId id="312" r:id="rId16"/>
    <p:sldId id="369" r:id="rId17"/>
    <p:sldId id="368" r:id="rId18"/>
    <p:sldId id="335" r:id="rId19"/>
    <p:sldId id="319" r:id="rId20"/>
    <p:sldId id="336" r:id="rId21"/>
    <p:sldId id="337" r:id="rId22"/>
    <p:sldId id="326" r:id="rId23"/>
    <p:sldId id="328" r:id="rId24"/>
    <p:sldId id="338" r:id="rId25"/>
    <p:sldId id="329" r:id="rId26"/>
    <p:sldId id="339" r:id="rId27"/>
    <p:sldId id="321" r:id="rId28"/>
    <p:sldId id="320" r:id="rId29"/>
    <p:sldId id="343" r:id="rId30"/>
    <p:sldId id="344" r:id="rId31"/>
    <p:sldId id="352" r:id="rId32"/>
    <p:sldId id="353" r:id="rId33"/>
    <p:sldId id="354" r:id="rId34"/>
    <p:sldId id="355" r:id="rId35"/>
    <p:sldId id="313" r:id="rId36"/>
    <p:sldId id="323" r:id="rId37"/>
    <p:sldId id="330" r:id="rId38"/>
    <p:sldId id="356" r:id="rId39"/>
    <p:sldId id="331" r:id="rId40"/>
    <p:sldId id="365" r:id="rId41"/>
    <p:sldId id="360" r:id="rId42"/>
    <p:sldId id="361" r:id="rId43"/>
    <p:sldId id="362" r:id="rId44"/>
    <p:sldId id="363" r:id="rId45"/>
    <p:sldId id="364" r:id="rId46"/>
    <p:sldId id="366" r:id="rId47"/>
    <p:sldId id="315" r:id="rId48"/>
    <p:sldId id="332" r:id="rId49"/>
    <p:sldId id="372" r:id="rId50"/>
    <p:sldId id="371" r:id="rId51"/>
    <p:sldId id="289" r:id="rId52"/>
  </p:sldIdLst>
  <p:sldSz cx="12192000" cy="6858000"/>
  <p:notesSz cx="6858000" cy="9144000"/>
  <p:embeddedFontLst>
    <p:embeddedFont>
      <p:font typeface="等线" panose="02010600030101010101" pitchFamily="2" charset="-122"/>
      <p:regular r:id="rId55"/>
      <p:bold r:id="rId56"/>
    </p:embeddedFont>
    <p:embeddedFont>
      <p:font typeface="Abadi" panose="020B0604020104020204" pitchFamily="3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Cambria Math" panose="02040503050406030204" pitchFamily="18" charset="0"/>
      <p:regular r:id="rId64"/>
    </p:embeddedFont>
    <p:embeddedFont>
      <p:font typeface="Posterama" panose="020B0504020200020000" pitchFamily="34" charset="0"/>
      <p:regular r:id="rId65"/>
      <p:bold r:id="rId66"/>
      <p:italic r:id="rId67"/>
      <p:boldItalic r:id="rId68"/>
    </p:embeddedFont>
    <p:embeddedFont>
      <p:font typeface="Posterama Text SemiBold" panose="020B0704020200020000" pitchFamily="34" charset="0"/>
      <p:bold r:id="rId69"/>
    </p:embeddedFont>
    <p:embeddedFont>
      <p:font typeface="Vazir" panose="020B0603030804020204" pitchFamily="34" charset="-78"/>
      <p:regular r:id="rId70"/>
      <p:bold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349607-23C4-45CD-87BD-9E150EF68831}">
          <p14:sldIdLst>
            <p14:sldId id="292"/>
            <p14:sldId id="275"/>
          </p14:sldIdLst>
        </p14:section>
        <p14:section name="مقدمه" id="{43B0F179-3F82-4382-81B2-F60EBEA84A2F}">
          <p14:sldIdLst>
            <p14:sldId id="306"/>
            <p14:sldId id="304"/>
            <p14:sldId id="276"/>
            <p14:sldId id="348"/>
            <p14:sldId id="305"/>
          </p14:sldIdLst>
        </p14:section>
        <p14:section name="ساختار" id="{DDB8BE0D-F2CC-45E4-BB07-7149ED10CB62}">
          <p14:sldIdLst>
            <p14:sldId id="307"/>
            <p14:sldId id="309"/>
          </p14:sldIdLst>
        </p14:section>
        <p14:section name="عصبی" id="{9850C21C-799B-4F66-A33F-DC2F476CFE66}">
          <p14:sldIdLst>
            <p14:sldId id="310"/>
            <p14:sldId id="312"/>
            <p14:sldId id="369"/>
            <p14:sldId id="368"/>
            <p14:sldId id="335"/>
            <p14:sldId id="319"/>
            <p14:sldId id="336"/>
            <p14:sldId id="337"/>
            <p14:sldId id="326"/>
            <p14:sldId id="328"/>
            <p14:sldId id="338"/>
            <p14:sldId id="329"/>
            <p14:sldId id="339"/>
            <p14:sldId id="321"/>
            <p14:sldId id="320"/>
            <p14:sldId id="343"/>
            <p14:sldId id="344"/>
            <p14:sldId id="352"/>
            <p14:sldId id="353"/>
            <p14:sldId id="354"/>
            <p14:sldId id="355"/>
          </p14:sldIdLst>
        </p14:section>
        <p14:section name="تقویتی" id="{66555F1A-6FF6-4DFA-9FA6-E3EC23B460DF}">
          <p14:sldIdLst>
            <p14:sldId id="313"/>
            <p14:sldId id="323"/>
            <p14:sldId id="330"/>
            <p14:sldId id="356"/>
            <p14:sldId id="331"/>
            <p14:sldId id="365"/>
            <p14:sldId id="360"/>
            <p14:sldId id="361"/>
            <p14:sldId id="362"/>
            <p14:sldId id="363"/>
            <p14:sldId id="364"/>
            <p14:sldId id="366"/>
          </p14:sldIdLst>
        </p14:section>
        <p14:section name="نتیجه" id="{220B218F-AE84-4EEA-99EA-CB022C8E86B8}">
          <p14:sldIdLst>
            <p14:sldId id="315"/>
            <p14:sldId id="332"/>
            <p14:sldId id="372"/>
            <p14:sldId id="371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334"/>
    <a:srgbClr val="D6E0EB"/>
    <a:srgbClr val="D1D7F1"/>
    <a:srgbClr val="BD361B"/>
    <a:srgbClr val="98432A"/>
    <a:srgbClr val="C95B3A"/>
    <a:srgbClr val="2D4C6C"/>
    <a:srgbClr val="446992"/>
    <a:srgbClr val="AEC2D8"/>
    <a:srgbClr val="D8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151" autoAdjust="0"/>
  </p:normalViewPr>
  <p:slideViewPr>
    <p:cSldViewPr snapToGrid="0" showGuides="1">
      <p:cViewPr>
        <p:scale>
          <a:sx n="45" d="100"/>
          <a:sy n="45" d="100"/>
        </p:scale>
        <p:origin x="936" y="5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1.fntdata"/><Relationship Id="rId76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font" Target="fonts/font17.fntdata"/></Relationships>
</file>

<file path=ppt/comments/modernComment_138_2DC01A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5F573C-7EE1-426B-B6AC-F2C333C5CAF4}" authorId="{00000000-0000-0000-0000-000000000000}" status="resolved" created="2023-09-07T18:13:12.8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67564461" sldId="312"/>
      <ac:spMk id="18" creationId="{EC4AB30F-62B7-8A76-76FD-CA12212B4647}"/>
    </ac:deMkLst>
    <p188:txBody>
      <a:bodyPr/>
      <a:lstStyle/>
      <a:p>
        <a:r>
          <a:rPr lang="en-US"/>
          <a:t>Why seq2seq encoder decoder are the best for text generation?</a:t>
        </a:r>
      </a:p>
    </p188:txBody>
  </p188:cm>
  <p188:cm id="{9F18BFCE-E869-4C67-A30C-B2406CAE8EEE}" authorId="{00000000-0000-0000-0000-000000000000}" status="resolved" created="2023-09-07T18:15:36.1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67564461" sldId="312"/>
      <ac:spMk id="20" creationId="{08324D92-4A0E-3D5C-62CC-15BF8C3F8E40}"/>
      <ac:txMk cp="0" len="13">
        <ac:context len="14" hash="710722857"/>
      </ac:txMk>
    </ac:txMkLst>
    <p188:pos x="4811095" y="286354"/>
    <p188:txBody>
      <a:bodyPr/>
      <a:lstStyle/>
      <a:p>
        <a:r>
          <a:rPr lang="en-US"/>
          <a:t>Why transformers are good for summarization</a:t>
        </a:r>
      </a:p>
    </p188:txBody>
  </p188:cm>
</p188:cmLst>
</file>

<file path=ppt/comments/modernComment_13F_9641C7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50D088-1053-4553-8849-2EF58F6C6747}" authorId="{00000000-0000-0000-0000-000000000000}" status="resolved" created="2023-09-07T11:51:22.8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20893376" sldId="319"/>
      <ac:spMk id="2" creationId="{9E85D077-627C-56AE-D0C0-5CCBE7833DDB}"/>
    </ac:deMkLst>
    <p188:txBody>
      <a:bodyPr/>
      <a:lstStyle/>
      <a:p>
        <a:r>
          <a:rPr lang="fa-IR"/>
          <a:t>این متن درست نیست کاملش کن</a:t>
        </a:r>
      </a:p>
    </p188:txBody>
  </p188:cm>
  <p188:cm id="{A1C2BD02-A924-4700-B963-F2F18FCFBB5D}" authorId="{00000000-0000-0000-0000-000000000000}" status="resolved" created="2023-09-07T18:39:54.9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20893376" sldId="319"/>
      <ac:spMk id="2" creationId="{9E85D077-627C-56AE-D0C0-5CCBE7833DDB}"/>
      <ac:txMk cp="169" len="12">
        <ac:context len="285" hash="232199829"/>
      </ac:txMk>
    </ac:txMkLst>
    <p188:pos x="3851570" y="1754754"/>
    <p188:txBody>
      <a:bodyPr/>
      <a:lstStyle/>
      <a:p>
        <a:r>
          <a:rPr lang="en-US"/>
          <a:t>چرا حل میکنه رو درست کن</a:t>
        </a:r>
      </a:p>
    </p188:txBody>
  </p188:cm>
</p188:cmLst>
</file>

<file path=ppt/comments/modernComment_146_C5E79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F8D212-AFE8-45BE-BF5B-D6EE84214C4D}" authorId="{00000000-0000-0000-0000-000000000000}" status="resolved" created="2023-09-08T13:54:32.5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7518125" sldId="326"/>
      <ac:spMk id="8" creationId="{83101AD3-FEA0-47E3-4950-6A0A307ED09B}"/>
      <ac:txMk cp="59" len="3">
        <ac:context len="65" hash="1923406412"/>
      </ac:txMk>
    </ac:txMkLst>
    <p188:pos x="3797093" y="1838010"/>
    <p188:txBody>
      <a:bodyPr/>
      <a:lstStyle/>
      <a:p>
        <a:r>
          <a:rPr lang="en-US"/>
          <a:t>توضیح هدف هریک از نویز ها از تز اقایی عزیزی</a:t>
        </a:r>
      </a:p>
    </p188:txBody>
  </p188:cm>
</p188:cmLst>
</file>

<file path=ppt/comments/modernComment_148_ED0F6A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707FDB-EC1F-492C-848C-374A7B27E374}" authorId="{00000000-0000-0000-0000-000000000000}" status="resolved" created="2023-09-08T14:06:21.4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7210519" sldId="328"/>
      <ac:picMk id="7" creationId="{5B5D1E99-EF34-BF48-A79A-83A7827C0566}"/>
    </ac:deMkLst>
    <p188:txBody>
      <a:bodyPr/>
      <a:lstStyle/>
      <a:p>
        <a:r>
          <a:rPr lang="en-US"/>
          <a:t>مرجع شکل ها</a:t>
        </a:r>
      </a:p>
    </p188:txBody>
  </p188:cm>
</p188:cmLst>
</file>

<file path=ppt/comments/modernComment_149_1AE87E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C9B100-644D-49A2-B286-A9E61CBEB0E6}" authorId="{00000000-0000-0000-0000-000000000000}" status="resolved" created="2023-09-08T14:54:58.3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51444417" sldId="329"/>
      <ac:picMk id="6" creationId="{ED6394E1-6596-CBC8-C341-513F3DA27226}"/>
    </ac:deMkLst>
    <p188:txBody>
      <a:bodyPr/>
      <a:lstStyle/>
      <a:p>
        <a:r>
          <a:rPr lang="en-US"/>
          <a:t>توضیح شکل و الگوریتم ام دات</a:t>
        </a:r>
      </a:p>
    </p188:txBody>
  </p188:cm>
</p188:cmLst>
</file>

<file path=ppt/comments/modernComment_14F_463B92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B989BB-5229-4E3E-90A0-86AD72B42FA8}" authorId="{00000000-0000-0000-0000-000000000000}" created="2023-09-08T07:31:35.45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78309202" sldId="335"/>
      <ac:spMk id="5" creationId="{CE68599A-2446-3A50-B18C-80ADEB2535FF}"/>
    </ac:deMkLst>
    <p188:txBody>
      <a:bodyPr/>
      <a:lstStyle/>
      <a:p>
        <a:r>
          <a:rPr lang="en-US"/>
          <a:t>ما یک مکانیزم اجتناب از تکرار پیشرفته (RAM) را معرفی می کنیم. این یک مکانیسم پوشش موجود و محتوای کدگذاری شده قبلی را که در مراحل زمانی قبلی تولید شده بود ترکیب می کند تا مشکل تکرار در وظایف تولید توالی را بهبود بخشد.</a:t>
        </a:r>
      </a:p>
    </p188:txBody>
  </p188:cm>
  <p188:cm id="{22A5F065-493C-4382-9C42-2FF3F091E15E}" authorId="{00000000-0000-0000-0000-000000000000}" created="2023-09-08T07:50:04.0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78309202" sldId="335"/>
      <ac:spMk id="5" creationId="{CE68599A-2446-3A50-B18C-80ADEB2535FF}"/>
      <ac:txMk cp="140" len="17">
        <ac:context len="195" hash="981025280"/>
      </ac:txMk>
    </ac:txMkLst>
    <p188:pos x="4836746" y="1116950"/>
    <p188:txBody>
      <a:bodyPr/>
      <a:lstStyle/>
      <a:p>
        <a:r>
          <a:rPr lang="en-US"/>
          <a:t> a pointer mechanism (PM) is proposed to use a new decoder network to point back to OOV words and phrases in the input text and copy them into the output</a:t>
        </a:r>
      </a:p>
    </p188:txBody>
  </p188:cm>
</p188:cmLst>
</file>

<file path=ppt/comments/modernComment_153_A7D9D3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04F43D-AA5A-4897-91A6-194EDA5B5B9B}" authorId="{00000000-0000-0000-0000-000000000000}" created="2023-09-08T15:05:40.5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6070513" sldId="339"/>
      <ac:spMk id="3" creationId="{7863536C-7AEF-7A3E-31CF-E22E6A6897CB}"/>
      <ac:txMk cp="7" len="5">
        <ac:context len="13" hash="3425909552"/>
      </ac:txMk>
    </ac:txMkLst>
    <p188:pos x="2855529" y="232905"/>
    <p188:txBody>
      <a:bodyPr/>
      <a:lstStyle/>
      <a:p>
        <a:r>
          <a:rPr lang="en-US"/>
          <a:t>توضیح معیار روژ</a:t>
        </a:r>
      </a:p>
    </p188:txBody>
  </p188:cm>
</p188:cmLst>
</file>

<file path=ppt/comments/modernComment_158_518407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9DAFAF-1F28-46FC-A79F-1EDDD802B68A}" authorId="{00000000-0000-0000-0000-000000000000}" status="resolved" created="2023-09-08T16:26:31.37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67607253" sldId="344"/>
      <ac:spMk id="5" creationId="{FAE9168D-619C-FC79-A9C3-4DE1D19BA1BE}"/>
      <ac:txMk cp="0" len="7">
        <ac:context len="8" hash="2292884164"/>
      </ac:txMk>
    </ac:txMkLst>
    <p188:pos x="4806257" y="142528"/>
    <p188:replyLst>
      <p188:reply id="{116F497F-E27C-43F4-BFB9-684C148EDDB3}" authorId="{00000000-0000-0000-0000-000000000000}" created="2023-09-08T16:26:41.297">
        <p188:txBody>
          <a:bodyPr/>
          <a:lstStyle/>
          <a:p>
            <a:r>
              <a:rPr lang="en-US"/>
              <a:t>https://paperswithcode.com/method/bigbird</a:t>
            </a:r>
          </a:p>
        </p188:txBody>
      </p188:reply>
    </p188:replyLst>
    <p188:txBody>
      <a:bodyPr/>
      <a:lstStyle/>
      <a:p>
        <a:r>
          <a:rPr lang="en-US"/>
          <a:t>توضیحات
https://huggingface.co/blog/big-bird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buFont typeface="Arial" panose="020B0604020202020204" pitchFamily="34" charset="0"/>
              <a:buChar char="•"/>
            </a:pPr>
            <a:r>
              <a:rPr lang="fa-IR" dirty="0"/>
              <a:t>افزونگی </a:t>
            </a:r>
            <a:br>
              <a:rPr lang="fa-IR" dirty="0"/>
            </a:br>
            <a:r>
              <a:rPr lang="fa-IR" sz="12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یک جمله برای بیان یک مفهوم که قبلاً در جمله قبل بیان شده است.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fa-IR" sz="12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کلمات یا عبارات مشابه برای بیان یک مفهوم.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fa-IR" sz="1200" dirty="0">
                <a:latin typeface="Vazir" panose="020B0603030804020204" pitchFamily="34" charset="-78"/>
                <a:cs typeface="Vazir" panose="020B0603030804020204" pitchFamily="34" charset="-78"/>
              </a:rPr>
              <a:t>تکرار اطلاعات در بخش های مختلف خلاصه.</a:t>
            </a:r>
          </a:p>
          <a:p>
            <a:r>
              <a:rPr lang="fa-IR" dirty="0"/>
              <a:t>انسجام </a:t>
            </a:r>
          </a:p>
          <a:p>
            <a:r>
              <a:rPr lang="fa-IR" dirty="0"/>
              <a:t>از ساختار متن اصلی پیروی کنید.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dirty="0"/>
              <a:t>خوانایی </a:t>
            </a:r>
            <a:br>
              <a:rPr lang="fa-IR" dirty="0"/>
            </a:br>
            <a:r>
              <a:rPr lang="fa-IR" b="1" dirty="0"/>
              <a:t>وضوح:</a:t>
            </a:r>
            <a:r>
              <a:rPr lang="fa-IR" dirty="0"/>
              <a:t> خلاصه باید واضح و قابل فهم باشد. از استفاده از اصطلاحات تخصصی یا فنی باید اجتناب شود، مگر اینکه توضیحی برای آنها ارائه شود.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توالی:</a:t>
            </a:r>
            <a:r>
              <a:rPr lang="fa-IR" dirty="0"/>
              <a:t> خلاصه باید در یک توالی منطقی ارائه شود، و باید از تکرار اجتناب شود.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کوتاه بودن:</a:t>
            </a:r>
            <a:r>
              <a:rPr lang="fa-IR" dirty="0"/>
              <a:t> خلاصه باید به اندازه کافی کوتاه باشد تا به راحتی خوانده و درک شود.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دقیق بودن:</a:t>
            </a:r>
            <a:r>
              <a:rPr lang="fa-IR" dirty="0"/>
              <a:t> خلاصه باید اطلاعات مهم منبع اصلی را به طور دقیق و کامل ارائه دهد.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095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ﺷﺎﭘﻴﺮﺍﻭﻫﻤﻜﺎﺭﺍﻥﺑﺮﺍﻱﺑﻬﺒﻮﺩﻣﺪﻝﺍﻳﻨﺖ ﺳﺎﻡﻭﺑﻬﺒﻮﺩﺳﺮﻋﺖﻋﻤﻞﺩﺭﭘﺎﺳﺦ ﮔﻮﻳﻲ،ﺗﻮﺍﻧﺎﻳﻲﭘﺮﺩﺍﺯﺵ ﻛﺎﻣﻞﻣﺘﻮﻥﻃﻮﻻﻧﻲﻭﺭﻋﺎﻳﺖﺗﻌﺎﺩﻝﻣﻴﺎﻥﺍﻃﻼﻋﺎﺕﻛﻠﻲﻣﻘﺎﻟﻪﻭﺍﻃﻼﻋﺎﺕﻣﻮﺭﺩﻧﻴﺎﺯﻛﺎﺭﺑﺮﻳﻚﻣﺪﻝﺟﺪﻳﺪ ﺍﺭﺍﺋﻪﺩﺍﺩ ﻩ ﺍﻧﺪ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2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ﻭﺭﻭﺩﻱﺍﻳﻦﻣﺪﻝﻣﺠﻤﻮﻋﻪ ﻱﺍﺳﻨﺎﺩ،ﻛﻮﺋﺮﻱﻭﺗﺎﺭﻳﺨﭽﻪ ﻱﺗﻌﺎﻣﻼﺕﺑﺎﻛﺎﺭﺑﺮﺑﻪﻫﻤﺮﺍﻩﺧﺮﻭﺟﻲ </a:t>
            </a:r>
          </a:p>
          <a:p>
            <a:r>
              <a:rPr lang="fa-IR" dirty="0"/>
              <a:t>ﻗﺒﻠﻲﺍﺳﺖ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3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ﺩﺭﺍﺑﺘﺪﺍﺗﻌﺒﻴﻪﻛﻮﺋﺮﻱﺑﻪﺗﻌﺒﻴﻪﺍﺳﻨﺎﺩﻭﺭﻭﺩﻱﺍﻟﺤﺎﻕﺷﺪﻩ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48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focused maximum marginal relevance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3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4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Inputs to the encoder need not be aligned with decoder outputs, allowing </a:t>
            </a:r>
            <a:r>
              <a:rPr lang="en-US" dirty="0" err="1"/>
              <a:t>arbitary</a:t>
            </a:r>
            <a:r>
              <a:rPr lang="en-US" dirty="0"/>
              <a:t> noise transformations. Here, a</a:t>
            </a:r>
          </a:p>
          <a:p>
            <a:r>
              <a:rPr lang="en-US" dirty="0"/>
              <a:t>document has been corrupted by replacing spans of text with mask symbols. The corrupted document (left) is encoded with</a:t>
            </a:r>
          </a:p>
          <a:p>
            <a:r>
              <a:rPr lang="en-US" dirty="0"/>
              <a:t>a bidirectional model, and then the likelihood of the original document (right) is calculated with an autoregressive decoder.</a:t>
            </a:r>
          </a:p>
          <a:p>
            <a:r>
              <a:rPr lang="en-US" dirty="0"/>
              <a:t>For fine-tuning, an uncorrupted document is input to both the encoder and decoder, and we use representations from the final</a:t>
            </a:r>
          </a:p>
          <a:p>
            <a:r>
              <a:rPr lang="en-US" dirty="0"/>
              <a:t>hidden state of the decoder.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f-ZA" sz="12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dirty="0">
                <a:latin typeface="Vazir" panose="020B0603030804020204" pitchFamily="34" charset="-78"/>
                <a:cs typeface="Vazir" panose="020B0603030804020204" pitchFamily="34" charset="-78"/>
              </a:rPr>
              <a:t>آموزش با استفاده از اهداف کدگذاری خودکار حذف نویز</a:t>
            </a:r>
            <a:endParaRPr lang="en-US" sz="12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13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بارت دقت خلاصه سازی انتزاعی را بهبود بخشید ولی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10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طول به توان دو در ابعاد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7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هر توکن به توکن‌های اطرافش که در پنجره با سایز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W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قرار گرفته است توجه می‌کند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به خود محلی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مکانیزم توجه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26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با وجود </a:t>
            </a:r>
          </a:p>
          <a:p>
            <a:r>
              <a:rPr lang="fa-IR" dirty="0"/>
              <a:t>کارامدی استنتاج از پایین به بالا چون هر توکن فقط به توکن های اطرافش به صورت محدود توجه می کند </a:t>
            </a:r>
          </a:p>
          <a:p>
            <a:r>
              <a:rPr lang="fa-IR" dirty="0"/>
              <a:t>و کل سند را در نظر نمیگیرد</a:t>
            </a:r>
          </a:p>
          <a:p>
            <a:endParaRPr lang="fa-IR" dirty="0"/>
          </a:p>
          <a:p>
            <a:r>
              <a:rPr lang="fa-IR" dirty="0"/>
              <a:t>این ترکیب از استنتاج از پایین به بالا و از بالا به پایین مدل ها را قادر می سازد تا هم جزئیات محلی و هم زمینه کلی را به تصویر بکشند و در نتیجه خلاصه سازی مؤثرتری را به همراه دارد. این استنتاج وفادار بازنمایی های نهفته را بهبود می بخشد و عملکرد کلی مدل های خلاصه سازی را افزایش می دهد.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ﺩﺭﻳﺎﺩﮔﻴﺮﻱﺗﻘﻮﻳﺘﻲﻳﻚﻋﺎﻣﻞﺑﺎﻣﺤﻴﻂﺗﻌﺎﻣﻞﻣﻲ ﻛﻨﺪﻭﺑﺎﺁﺯﻣﻮﻥﻭﺧﻄﺎ،ﺧﻂﻣﺸﻲﺑﻬﻴﻨﻪﺭﺍﺑﺮﺍﻱ ﺗﺼﻤﻴﻢﮔﻴﺮﻱﻣﺘﻮﺍﻟﻲﺑﺮﺍﻱﺑﻪﺣﺪﺍﻛﺜﺮﺭﺳﺎﻧﺪﻥﭘﺎﺩﺍﺵﺗﺠﻤﻌﻲﺁﻳﻨﺪﻩﻣﻲ ﺁﻣﻮﺯﺩ. ﺍﻳﻦﭘﺎﺩﺍﺵﻣﻲ ﺗﻮﺍﻧﺪﻳﻚ ﻣﻌﻴﺎﺭﺗﻌﺮﻳﻒﺷﺪﻩﺗﻮﺳﻂﺗﻮﺳﻌﻪﺩﻫﻨﺪﻩﺑﺮﺍﺳﺎﺱﻛﺎﺭﺩﺭﺣﺎﻝﺣﻞﺑﺎﺷﺪ. ﺩﺭﺧﻼﺻﻪ ﺳﺎﺯﻱﺧﻮﺩﻛﺎﺭﺍﻧﺘﺰﺍﻋﻲ ﻣﺘﻦ،ﻧﻤﻮﻧﻪ ﻫﺎﻳﻲﺍﺯﭼﻨﻴﻦﭘﺎﺩﺍﺵ ﻫﺎﻳﻲﻣﻤﻜﻦﺍﺳﺖﺷﺎﻣﻞﺣﻔﻆﺑﺮﺟﺴﺘﮕﻲ،ﻣﺴﺘﻠﺰﻡﻣﻨﻄﻘﻲﻫﺪﺍﻳﺖ ﺷﺪﻩ،ﻭ ﻏﻴﺮﺍﻓﺰﻭﻧﮕﻲﺑﺎﺷﺪ.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92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 –l recall</a:t>
            </a:r>
          </a:p>
          <a:p>
            <a:r>
              <a:rPr lang="fa-IR" dirty="0"/>
              <a:t>ﺳﺘﻮﻥﻋﻤﻮﺩﻱﺁﻥﺍﻣﺘﻴﺎﺯﺑﺎﺯﻳﺎﺑﻲﺭﻭﮊﻭﺳﺘﻮﻥﺍﻓﻘﻲﺁﻥﻃﻮﻝﺧﻼﺻﻪﻣﺮﺟﻊﻣﻲ ﺑﺎﺷﺪﻭﻣﺴﺎﺣﺖﺑﻴﺸﺘﺮ </a:t>
            </a:r>
            <a:endParaRPr lang="en-US" dirty="0"/>
          </a:p>
          <a:p>
            <a:r>
              <a:rPr lang="fa-IR" dirty="0"/>
              <a:t>ﺯﻳﺮﻣﻨﺤﻨﻲﻧﺸﺎﻥﺩﻫﻨﺪﻩ ﻱﻣﺪﻝﺑﻬﺘﺮﺍﺳﺖ</a:t>
            </a:r>
            <a:endParaRPr lang="en-US" dirty="0"/>
          </a:p>
          <a:p>
            <a:r>
              <a:rPr lang="fa-IR" dirty="0"/>
              <a:t>ﺍﻳﻦﻧﻤﻮﺩﺍﺭﺩﻭﺗﻌﺎﻣﻞﻣﺘﻔﺎﻭﺕﺑﺎﺳﻴﺴﺘﻢﺧﻼﺻﻪ ﺳﺎﺯﻱﺭﺍﻣﻘﺎﻳﺴﻪﻣﻲ ﻛﻨﺪ.ﻫﺮﻧﻘﻄﻪﻧﻤﺎﻳﺎﻧﮕﺮﺧﺮﻭﺟﻲﻫﺮﻣﺮﺣﻠﻪﺗﻌﺎﻣﻞ ﺑﺎﻛﺎﺭﺑﺮﺍﺳﺖ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7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C46A-9320-E541-280C-FDBF1A936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E0AF2-69B1-6EEF-2D1A-64F6AAAEC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C285E-E72D-9E43-5B23-61BF0D98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B1BFE-7102-4901-8A56-EADA6BDCBC37}" type="datetimeFigureOut">
              <a:rPr lang="fa-IR" smtClean="0"/>
              <a:t>27/02/1445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B311-295F-0A29-8F03-DAEA2BDD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79E07-9E9A-D713-0700-F1579107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70434-0459-4E87-A95A-E2D6CBA718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872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1406-DD4A-8FA2-199B-08C243E3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A1CD3-F9E7-D06D-F9D2-7D16CBCFA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4C21-212A-9982-6364-F1BF19D9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B1BFE-7102-4901-8A56-EADA6BDCBC37}" type="datetimeFigureOut">
              <a:rPr lang="fa-IR" smtClean="0"/>
              <a:t>27/02/1445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B6458-E03A-51A9-81E8-FA2CBE6F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AB0A9-3E4B-4926-6501-4A9024E1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70434-0459-4E87-A95A-E2D6CBA718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3187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6F66B-79A6-B111-DFE7-7657B2854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B690F-A36C-C65F-6362-3B1FFF7A5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819F-03F2-DFD9-074A-337BEDEF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B1BFE-7102-4901-8A56-EADA6BDCBC37}" type="datetimeFigureOut">
              <a:rPr lang="fa-IR" smtClean="0"/>
              <a:t>27/02/1445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42F8F-A1DC-4867-67B5-832C7644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CBA00-F93D-DF47-E327-A66E46B1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70434-0459-4E87-A95A-E2D6CBA718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53495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77955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3927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89835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36243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972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49923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34948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91952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4F00-0F73-B2A5-8B2D-AEFBAE85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992-3F93-BECB-834F-53F06CBE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0762-449B-5D25-4AD9-C2D8138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B1BFE-7102-4901-8A56-EADA6BDCBC37}" type="datetimeFigureOut">
              <a:rPr lang="fa-IR" smtClean="0"/>
              <a:t>27/02/1445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EB54-BA8C-D28D-09BF-98DAF181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6923-2E18-F382-20DC-82BE4CAB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70434-0459-4E87-A95A-E2D6CBA718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92985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034789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796457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603078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3EA2D44-3A17-BA30-25D3-A74D328D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745" y="596682"/>
            <a:ext cx="5257793" cy="20574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3D2CACB4-D1C5-E972-13B8-E0CC9C53B4E8}"/>
              </a:ext>
            </a:extLst>
          </p:cNvPr>
          <p:cNvCxnSpPr>
            <a:cxnSpLocks/>
          </p:cNvCxnSpPr>
          <p:nvPr userDrawn="1"/>
        </p:nvCxnSpPr>
        <p:spPr>
          <a:xfrm>
            <a:off x="9991538" y="2969970"/>
            <a:ext cx="0" cy="3005269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8" name="Content placeholder 47" descr="Click icon to add picture">
            <a:extLst>
              <a:ext uri="{FF2B5EF4-FFF2-40B4-BE49-F238E27FC236}">
                <a16:creationId xmlns:a16="http://schemas.microsoft.com/office/drawing/2014/main" id="{17A3C46F-A5B5-98D1-4020-5FC55DB690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1009" y="2969970"/>
            <a:ext cx="4765757" cy="3039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DB398D3-8243-586B-AEA4-4E1893D6190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66775" y="879135"/>
            <a:ext cx="3018958" cy="3312743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8572005-978A-0A05-C59D-F4063CFBE9A3}"/>
              </a:ext>
            </a:extLst>
          </p:cNvPr>
          <p:cNvSpPr/>
          <p:nvPr userDrawn="1"/>
        </p:nvSpPr>
        <p:spPr>
          <a:xfrm>
            <a:off x="2874254" y="4062061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36EBB3-FA15-0BF3-EA5D-2EE19B62F3F2}"/>
              </a:ext>
            </a:extLst>
          </p:cNvPr>
          <p:cNvSpPr txBox="1">
            <a:spLocks/>
          </p:cNvSpPr>
          <p:nvPr userDrawn="1"/>
        </p:nvSpPr>
        <p:spPr>
          <a:xfrm>
            <a:off x="11136835" y="6074123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1E5ADF0-E7EE-372B-A14A-DF6F538CF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06574" y="3542113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3F9FEB-9FB7-1D76-429B-A2B7A6DA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43485" y="1883578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2E9B99-920F-7EB0-2BD8-3CC585FE0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29452" y="1129123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70FE59-F588-729A-9AC8-8F583373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29453" y="374668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D14AF0-1F21-6D2F-34FF-A6B3CF5AB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37261" y="2649398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9CDAA38-73E5-8A73-8F6C-B05864DCCA10}"/>
              </a:ext>
            </a:extLst>
          </p:cNvPr>
          <p:cNvSpPr txBox="1">
            <a:spLocks/>
          </p:cNvSpPr>
          <p:nvPr userDrawn="1"/>
        </p:nvSpPr>
        <p:spPr>
          <a:xfrm>
            <a:off x="10551708" y="725765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3125FC6-8CCA-B62A-A7A0-8FF183AD805F}"/>
              </a:ext>
            </a:extLst>
          </p:cNvPr>
          <p:cNvSpPr txBox="1">
            <a:spLocks/>
          </p:cNvSpPr>
          <p:nvPr userDrawn="1"/>
        </p:nvSpPr>
        <p:spPr>
          <a:xfrm>
            <a:off x="10505797" y="3052064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5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تقویتی</a:t>
            </a:r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AF546DE-60CA-DEA3-19E3-2C8031F1E536}"/>
              </a:ext>
            </a:extLst>
          </p:cNvPr>
          <p:cNvSpPr txBox="1">
            <a:spLocks/>
          </p:cNvSpPr>
          <p:nvPr userDrawn="1"/>
        </p:nvSpPr>
        <p:spPr>
          <a:xfrm>
            <a:off x="10358093" y="2287889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</a:t>
            </a: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مبتنی بر</a:t>
            </a:r>
          </a:p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835F552A-C506-C41B-64EE-F43F32577F5A}"/>
              </a:ext>
            </a:extLst>
          </p:cNvPr>
          <p:cNvSpPr txBox="1">
            <a:spLocks/>
          </p:cNvSpPr>
          <p:nvPr userDrawn="1"/>
        </p:nvSpPr>
        <p:spPr>
          <a:xfrm>
            <a:off x="10535486" y="4097254"/>
            <a:ext cx="1913128" cy="107568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894B908D-7CED-E898-FE47-33665D37793D}"/>
              </a:ext>
            </a:extLst>
          </p:cNvPr>
          <p:cNvSpPr txBox="1">
            <a:spLocks/>
          </p:cNvSpPr>
          <p:nvPr userDrawn="1"/>
        </p:nvSpPr>
        <p:spPr>
          <a:xfrm>
            <a:off x="10097319" y="1302418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2793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3EA2D44-3A17-BA30-25D3-A74D328D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3D2CACB4-D1C5-E972-13B8-E0CC9C53B4E8}"/>
              </a:ext>
            </a:extLst>
          </p:cNvPr>
          <p:cNvCxnSpPr/>
          <p:nvPr userDrawn="1"/>
        </p:nvCxnSpPr>
        <p:spPr>
          <a:xfrm>
            <a:off x="4714322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8" name="Content placeholder 47" descr="Click icon to add picture">
            <a:extLst>
              <a:ext uri="{FF2B5EF4-FFF2-40B4-BE49-F238E27FC236}">
                <a16:creationId xmlns:a16="http://schemas.microsoft.com/office/drawing/2014/main" id="{17A3C46F-A5B5-98D1-4020-5FC55DB690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56601" y="4205986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DB398D3-8243-586B-AEA4-4E1893D6190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8572005-978A-0A05-C59D-F4063CFBE9A3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36EBB3-FA15-0BF3-EA5D-2EE19B62F3F2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139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3EA2D44-3A17-BA30-25D3-A74D328D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252494"/>
            <a:ext cx="5257793" cy="20574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Content placeholder 47" descr="Click icon to add picture">
            <a:extLst>
              <a:ext uri="{FF2B5EF4-FFF2-40B4-BE49-F238E27FC236}">
                <a16:creationId xmlns:a16="http://schemas.microsoft.com/office/drawing/2014/main" id="{17A3C46F-A5B5-98D1-4020-5FC55DB690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21110" y="3694918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DB398D3-8243-586B-AEA4-4E1893D6190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8572005-978A-0A05-C59D-F4063CFBE9A3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36EBB3-FA15-0BF3-EA5D-2EE19B62F3F2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2296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3EA2D44-3A17-BA30-25D3-A74D328D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368" y="1252494"/>
            <a:ext cx="5257793" cy="20574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3D2CACB4-D1C5-E972-13B8-E0CC9C53B4E8}"/>
              </a:ext>
            </a:extLst>
          </p:cNvPr>
          <p:cNvCxnSpPr>
            <a:cxnSpLocks/>
          </p:cNvCxnSpPr>
          <p:nvPr userDrawn="1"/>
        </p:nvCxnSpPr>
        <p:spPr>
          <a:xfrm>
            <a:off x="11805161" y="3791940"/>
            <a:ext cx="0" cy="2344700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8" name="Content placeholder 47" descr="Click icon to add picture">
            <a:extLst>
              <a:ext uri="{FF2B5EF4-FFF2-40B4-BE49-F238E27FC236}">
                <a16:creationId xmlns:a16="http://schemas.microsoft.com/office/drawing/2014/main" id="{17A3C46F-A5B5-98D1-4020-5FC55DB690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005253" y="3791940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DB398D3-8243-586B-AEA4-4E1893D6190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16135" y="648225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8572005-978A-0A05-C59D-F4063CFBE9A3}"/>
              </a:ext>
            </a:extLst>
          </p:cNvPr>
          <p:cNvSpPr/>
          <p:nvPr userDrawn="1"/>
        </p:nvSpPr>
        <p:spPr>
          <a:xfrm>
            <a:off x="3638933" y="538590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36EBB3-FA15-0BF3-EA5D-2EE19B62F3F2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002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CFD1CD2E-DE7D-6805-31FB-94F9C9EF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E9C351A-FA7C-C28D-56CF-3A852FC7E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238EA9E5-BD89-FEE7-8507-310292CEE3F1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-236306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B71A7B-FED3-F8A5-6742-05EF35DDC1F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F06B3B3-A79E-DA75-E40F-5386650C80F3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7609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40EE1C1-D28F-9FD9-0029-2DEB6CBABFDA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7205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54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7E65C569-5BC0-CC71-2305-0F584100B0ED}"/>
              </a:ext>
            </a:extLst>
          </p:cNvPr>
          <p:cNvSpPr/>
          <p:nvPr userDrawn="1"/>
        </p:nvSpPr>
        <p:spPr>
          <a:xfrm flipH="1">
            <a:off x="11225767" y="6127684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1118768-D031-3E08-9A6A-14F5C35CCEE8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3419" y="479881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E04F2C6-B815-D32D-68E1-4FED95E24C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48088" y="553619"/>
            <a:ext cx="2313404" cy="605440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4185D2F-BF3E-103C-FC86-C59FC26224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8089" y="1194961"/>
            <a:ext cx="2313404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5CD6291-9417-FAEC-E1F6-D58BCE200E3E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4293539" y="479881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74E5986-DA37-2EBC-D38A-DC8B4E1E066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38754" y="671747"/>
            <a:ext cx="211962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43C49C8-AC33-647E-8406-BD59B8CE91A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38756" y="1194961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BD5A54B-DE36-19A2-6CF7-EEA4E924F0A3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503419" y="2047648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29AE1C0-132F-63F2-268B-AE00E08F718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748586" y="2136121"/>
            <a:ext cx="2215588" cy="596614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48F7890-9B53-E9F2-F957-D29F3105B8C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748588" y="2768801"/>
            <a:ext cx="221558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B45A7BC-41D9-8EA4-4152-5532EFAF0427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293539" y="2047648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F9AD73F-B3A0-F591-DFCD-1FFE32B8C75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38755" y="2064564"/>
            <a:ext cx="2119628" cy="677518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C668F02-3C56-25E7-0131-ED07E74C4DF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538755" y="2775487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12D29975-0856-3276-3CD1-51A2BD01AB4E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503419" y="3615417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411CC50-81A4-B707-6FC9-F673CE2015B7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49075" y="3804596"/>
            <a:ext cx="211962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25DABDC2-5460-A0F4-E333-BF88704EA79D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749076" y="4341157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7B3C778-C201-996B-1707-9491881A6723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4293539" y="3615417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E6D0FF21-F1CD-DD13-7D94-6489A2EB251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538754" y="3804596"/>
            <a:ext cx="211962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8213B3C-31EC-C6B8-1D54-06C253E46FA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538756" y="4341157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2C11F67E-7263-B952-1E92-C1ECDC0327E0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503419" y="5197040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C0283ED-E3AD-4196-6934-679519BE6AF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749075" y="5398529"/>
            <a:ext cx="211962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5F5CB948-7DD5-C130-D65B-E6D6CDA78788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49076" y="5930674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B471A172-53A4-02D1-B3B9-DA649A17D7A8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4293539" y="5197040"/>
            <a:ext cx="1185336" cy="131216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5AEAAD5D-D551-02F7-3752-4A5A170A346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542477" y="5398529"/>
            <a:ext cx="2119628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917405DE-633E-729A-67D5-4DC18E5B858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538756" y="5930674"/>
            <a:ext cx="2119626" cy="489336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C51CB45-F616-3A51-79EC-CC627255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648" y="1525638"/>
            <a:ext cx="3246633" cy="2933346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A20AAA47-2608-E885-602E-A7847AA4DC60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8816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1514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471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8445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2279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6834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D3A60-CA02-8B61-50B7-DE972E2BAA36}"/>
              </a:ext>
            </a:extLst>
          </p:cNvPr>
          <p:cNvSpPr txBox="1"/>
          <p:nvPr userDrawn="1"/>
        </p:nvSpPr>
        <p:spPr>
          <a:xfrm>
            <a:off x="11610290" y="6338744"/>
            <a:ext cx="700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fa-IR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B1FB50-A81F-5F3A-F54B-6C860AED0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AF2AEA4-3890-6268-FD6D-A68251FA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CB4EE9-C9B5-3809-6AF6-D76ECEEC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A82C18-1371-A060-4E7B-A710C681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4908FE-1DA2-24A3-32A7-8E63CC5EC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B05CA37-F3D8-82D9-9D32-F80ED96599A5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05176BB-217E-A081-D187-990062302012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CAF1205-6FB0-B4CE-F6F6-16F2C995CAF2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3C4E6EB-8DB2-F868-0A9D-12E2B9A79B46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9F6BB2A-80A2-91AF-5B77-63316AF28FD1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5698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D3A60-CA02-8B61-50B7-DE972E2BAA36}"/>
              </a:ext>
            </a:extLst>
          </p:cNvPr>
          <p:cNvSpPr txBox="1"/>
          <p:nvPr userDrawn="1"/>
        </p:nvSpPr>
        <p:spPr>
          <a:xfrm>
            <a:off x="11232066" y="6211229"/>
            <a:ext cx="700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931342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6531" y="1745571"/>
            <a:ext cx="4518122" cy="1710138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81960" y="3716959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C8DCF0F-FF4A-B2D6-8A80-596111D58002}"/>
              </a:ext>
            </a:extLst>
          </p:cNvPr>
          <p:cNvSpPr txBox="1">
            <a:spLocks/>
          </p:cNvSpPr>
          <p:nvPr userDrawn="1"/>
        </p:nvSpPr>
        <p:spPr>
          <a:xfrm>
            <a:off x="11378054" y="6116926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CFF553-33BB-F176-6A1F-F0BAE12A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7F9B7C-18AD-A2C3-639C-C55C69587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E4BD6F-6D77-BBAA-9C50-306A9468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82B1E3-FB7A-44CE-DEE9-88DE3425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DF7AD3-63FF-FE4F-03C3-4364587B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BC6C64-FBDC-91C0-A839-5E5D2A712B52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067246-26A7-248D-323B-42FDC966F714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0051F387-E952-AF77-AFDD-5007E88566AE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2272C4B-0D7F-420E-82A5-57E8D5D60636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DBEC1F2-D2A0-FD3E-B5A6-A19D2FFAAE16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1451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6531" y="1745571"/>
            <a:ext cx="4518122" cy="1710138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81960" y="3716959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-1" y="314771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38064" y="3438"/>
            <a:ext cx="663381" cy="7072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1D7F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CFF553-33BB-F176-6A1F-F0BAE12A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7F9B7C-18AD-A2C3-639C-C55C69587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E4BD6F-6D77-BBAA-9C50-306A9468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82B1E3-FB7A-44CE-DEE9-88DE3425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DF7AD3-63FF-FE4F-03C3-4364587B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BC6C64-FBDC-91C0-A839-5E5D2A712B52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067246-26A7-248D-323B-42FDC966F714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0051F387-E952-AF77-AFDD-5007E88566AE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2272C4B-0D7F-420E-82A5-57E8D5D60636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DBEC1F2-D2A0-FD3E-B5A6-A19D2FFAAE16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3354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6531" y="1745571"/>
            <a:ext cx="4518122" cy="1710138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81960" y="3716959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CFF553-33BB-F176-6A1F-F0BAE12A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7F9B7C-18AD-A2C3-639C-C55C69587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E4BD6F-6D77-BBAA-9C50-306A9468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82B1E3-FB7A-44CE-DEE9-88DE3425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DF7AD3-63FF-FE4F-03C3-4364587B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BC6C64-FBDC-91C0-A839-5E5D2A712B52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067246-26A7-248D-323B-42FDC966F714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0051F387-E952-AF77-AFDD-5007E88566AE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2272C4B-0D7F-420E-82A5-57E8D5D60636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DBEC1F2-D2A0-FD3E-B5A6-A19D2FFAAE16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895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F7C4-2FC7-55E9-AF86-B4707EB6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4B50-CF5E-172D-7008-C13CEC4DC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6F47F-7B03-1136-64A1-102B2FBD4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208CE-613C-CE7C-84A0-187D7395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B1BFE-7102-4901-8A56-EADA6BDCBC37}" type="datetimeFigureOut">
              <a:rPr lang="fa-IR" smtClean="0"/>
              <a:t>27/02/1445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E38B4-E01D-0132-F093-EBF0405B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E2653-0210-2ED4-6EBA-BEF10A14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70434-0459-4E87-A95A-E2D6CBA718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456246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CFF553-33BB-F176-6A1F-F0BAE12A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7F9B7C-18AD-A2C3-639C-C55C69587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E4BD6F-6D77-BBAA-9C50-306A9468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82B1E3-FB7A-44CE-DEE9-88DE3425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DF7AD3-63FF-FE4F-03C3-4364587B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BC6C64-FBDC-91C0-A839-5E5D2A712B52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067246-26A7-248D-323B-42FDC966F714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0051F387-E952-AF77-AFDD-5007E88566AE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2272C4B-0D7F-420E-82A5-57E8D5D60636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DBEC1F2-D2A0-FD3E-B5A6-A19D2FFAAE16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8151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A5F883-79EF-07CE-FDA3-E8AC3E6CD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98636" y="158648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40A2E06-5B21-9066-493F-7CC92B822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01323" y="868043"/>
            <a:ext cx="1129833" cy="156696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961211" y="278428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336466" y="14214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531379" y="3466670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6911371" y="3469773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106432" y="14214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940482" y="1411388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106682" y="1421837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381204" y="198782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200260" y="131546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7986026" y="200340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7999163" y="335521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6811719" y="403522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603550" y="335775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617696" y="199566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443859" y="131013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231546" y="1992185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231655" y="335775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052021" y="270714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856005" y="335657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72839" y="360936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72839" y="419144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55645" y="210000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555645" y="268208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2933" y="42134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2933" y="47955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67644" y="42134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67644" y="47955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00421" y="210000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00421" y="268208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" y="441570"/>
            <a:ext cx="9890281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3704303" y="6100712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7E11E4-BA73-E6B2-83C3-F5F3AAE66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02694" y="3355695"/>
            <a:ext cx="1193559" cy="135905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2A4F91-1259-ADAE-F5B5-07367B9FD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95465" y="1762786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7EC1E9-98C3-BF30-1248-C47CC14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918353" y="2501411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24644AF-6E99-951B-449F-6E105D00C7F9}"/>
              </a:ext>
            </a:extLst>
          </p:cNvPr>
          <p:cNvSpPr txBox="1">
            <a:spLocks/>
          </p:cNvSpPr>
          <p:nvPr userDrawn="1"/>
        </p:nvSpPr>
        <p:spPr>
          <a:xfrm>
            <a:off x="11041626" y="517497"/>
            <a:ext cx="686039" cy="52007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200" b="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200" b="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52765D59-2929-5F87-0279-4D5874321577}"/>
              </a:ext>
            </a:extLst>
          </p:cNvPr>
          <p:cNvSpPr txBox="1">
            <a:spLocks/>
          </p:cNvSpPr>
          <p:nvPr userDrawn="1"/>
        </p:nvSpPr>
        <p:spPr>
          <a:xfrm>
            <a:off x="10688275" y="2841864"/>
            <a:ext cx="1344950" cy="65725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3624760-4D8D-A78C-CDF7-08C5443034C1}"/>
              </a:ext>
            </a:extLst>
          </p:cNvPr>
          <p:cNvSpPr txBox="1">
            <a:spLocks/>
          </p:cNvSpPr>
          <p:nvPr userDrawn="1"/>
        </p:nvSpPr>
        <p:spPr>
          <a:xfrm>
            <a:off x="10518188" y="2086238"/>
            <a:ext cx="1631534" cy="6965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5F3DF486-ECAC-A69F-267E-4DD0EA62F7A0}"/>
              </a:ext>
            </a:extLst>
          </p:cNvPr>
          <p:cNvSpPr txBox="1">
            <a:spLocks/>
          </p:cNvSpPr>
          <p:nvPr userDrawn="1"/>
        </p:nvSpPr>
        <p:spPr>
          <a:xfrm>
            <a:off x="10961606" y="3878223"/>
            <a:ext cx="922975" cy="39346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200" b="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200" b="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C01F53A-6B0F-3A4D-39CF-EA058E976FB8}"/>
              </a:ext>
            </a:extLst>
          </p:cNvPr>
          <p:cNvSpPr txBox="1">
            <a:spLocks/>
          </p:cNvSpPr>
          <p:nvPr userDrawn="1"/>
        </p:nvSpPr>
        <p:spPr>
          <a:xfrm>
            <a:off x="10712618" y="1189611"/>
            <a:ext cx="1437103" cy="932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E7946FCF-FE7B-6754-45F6-5F784A95BD83}"/>
              </a:ext>
            </a:extLst>
          </p:cNvPr>
          <p:cNvSpPr txBox="1">
            <a:spLocks/>
          </p:cNvSpPr>
          <p:nvPr userDrawn="1"/>
        </p:nvSpPr>
        <p:spPr>
          <a:xfrm>
            <a:off x="11541561" y="6340503"/>
            <a:ext cx="686039" cy="4598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27212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A5F883-79EF-07CE-FDA3-E8AC3E6CD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95465" y="157553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40A2E06-5B21-9066-493F-7CC92B822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01323" y="863146"/>
            <a:ext cx="1129833" cy="156696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961211" y="278428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336466" y="14214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531379" y="3466670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6911371" y="3469773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106432" y="14214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940482" y="1411388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106682" y="1421837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381204" y="198782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200260" y="131546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7986026" y="200340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7999163" y="335521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6811719" y="403522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603550" y="335775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617696" y="199566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443859" y="131013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231546" y="1992185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231655" y="335775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052021" y="270714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856005" y="3356572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72839" y="360936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72839" y="419144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55645" y="210000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555645" y="268208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2933" y="42134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2933" y="47955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67644" y="42134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67644" y="47955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00421" y="210000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00421" y="268208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" y="441570"/>
            <a:ext cx="9890281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3704303" y="6100712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7E11E4-BA73-E6B2-83C3-F5F3AAE66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02694" y="3355695"/>
            <a:ext cx="1193559" cy="135905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2A4F91-1259-ADAE-F5B5-07367B9FD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895465" y="1762786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7EC1E9-98C3-BF30-1248-C47CC14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918353" y="2501411"/>
            <a:ext cx="932024" cy="1343494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24644AF-6E99-951B-449F-6E105D00C7F9}"/>
              </a:ext>
            </a:extLst>
          </p:cNvPr>
          <p:cNvSpPr txBox="1">
            <a:spLocks/>
          </p:cNvSpPr>
          <p:nvPr userDrawn="1"/>
        </p:nvSpPr>
        <p:spPr>
          <a:xfrm>
            <a:off x="11041626" y="517497"/>
            <a:ext cx="686039" cy="52007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b="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200" b="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52765D59-2929-5F87-0279-4D5874321577}"/>
              </a:ext>
            </a:extLst>
          </p:cNvPr>
          <p:cNvSpPr txBox="1">
            <a:spLocks/>
          </p:cNvSpPr>
          <p:nvPr userDrawn="1"/>
        </p:nvSpPr>
        <p:spPr>
          <a:xfrm>
            <a:off x="10688275" y="2841864"/>
            <a:ext cx="1344950" cy="65725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3624760-4D8D-A78C-CDF7-08C5443034C1}"/>
              </a:ext>
            </a:extLst>
          </p:cNvPr>
          <p:cNvSpPr txBox="1">
            <a:spLocks/>
          </p:cNvSpPr>
          <p:nvPr userDrawn="1"/>
        </p:nvSpPr>
        <p:spPr>
          <a:xfrm>
            <a:off x="10518188" y="2086238"/>
            <a:ext cx="1631534" cy="6965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5F3DF486-ECAC-A69F-267E-4DD0EA62F7A0}"/>
              </a:ext>
            </a:extLst>
          </p:cNvPr>
          <p:cNvSpPr txBox="1">
            <a:spLocks/>
          </p:cNvSpPr>
          <p:nvPr userDrawn="1"/>
        </p:nvSpPr>
        <p:spPr>
          <a:xfrm>
            <a:off x="10961606" y="3878223"/>
            <a:ext cx="922975" cy="39346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200" b="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200" b="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C01F53A-6B0F-3A4D-39CF-EA058E976FB8}"/>
              </a:ext>
            </a:extLst>
          </p:cNvPr>
          <p:cNvSpPr txBox="1">
            <a:spLocks/>
          </p:cNvSpPr>
          <p:nvPr userDrawn="1"/>
        </p:nvSpPr>
        <p:spPr>
          <a:xfrm>
            <a:off x="10712618" y="1189611"/>
            <a:ext cx="1437103" cy="932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5599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25085" y="2625167"/>
            <a:ext cx="4736598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085" y="975409"/>
            <a:ext cx="4736598" cy="13666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6459324" y="6116925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481084-3614-A3AE-6FFC-0357A47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2D3087-F2A0-A144-A2FB-8E61880E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B0B490-D0E9-8524-8C29-4203FD6B5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E979E4-CBE4-21B0-16C5-24F1D0CA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CEFB78-EF09-5C21-20F7-FD0B59FA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C4B5310-5EEB-3C13-CA77-63FAA490FCA7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D24965A-7ED3-77E6-69B2-17C793190201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8FB4337-EC95-4FEE-A71F-972400D64B16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5F445993-5E9A-80FA-D9AD-62ACBE259C8C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470FCD-47DB-5FC4-F8F5-0A66D9A17882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54914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FA38A3-879A-A53E-8A79-2877ED69D359}"/>
              </a:ext>
            </a:extLst>
          </p:cNvPr>
          <p:cNvSpPr/>
          <p:nvPr userDrawn="1"/>
        </p:nvSpPr>
        <p:spPr>
          <a:xfrm>
            <a:off x="10865718" y="5741736"/>
            <a:ext cx="1326282" cy="1116264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25085" y="2625167"/>
            <a:ext cx="4736598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1447442" y="516582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085" y="975409"/>
            <a:ext cx="4736598" cy="13666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6459324" y="6116925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E5D46-4661-236B-2137-74DA109035F4}"/>
              </a:ext>
            </a:extLst>
          </p:cNvPr>
          <p:cNvSpPr txBox="1">
            <a:spLocks/>
          </p:cNvSpPr>
          <p:nvPr userDrawn="1"/>
        </p:nvSpPr>
        <p:spPr>
          <a:xfrm>
            <a:off x="11378054" y="6116926"/>
            <a:ext cx="1080646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481084-3614-A3AE-6FFC-0357A47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2D3087-F2A0-A144-A2FB-8E61880E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B0B490-D0E9-8524-8C29-4203FD6B5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E979E4-CBE4-21B0-16C5-24F1D0CA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CEFB78-EF09-5C21-20F7-FD0B59FA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C4B5310-5EEB-3C13-CA77-63FAA490FCA7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D24965A-7ED3-77E6-69B2-17C793190201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8FB4337-EC95-4FEE-A71F-972400D64B16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5F445993-5E9A-80FA-D9AD-62ACBE259C8C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470FCD-47DB-5FC4-F8F5-0A66D9A17882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7" name="图片占位符 31">
            <a:extLst>
              <a:ext uri="{FF2B5EF4-FFF2-40B4-BE49-F238E27FC236}">
                <a16:creationId xmlns:a16="http://schemas.microsoft.com/office/drawing/2014/main" id="{95D2B78E-B26A-60AE-A83B-5C623F456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208516" y="50611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5D0CB1-AC93-DBC1-4DC2-DB699B5CBC03}"/>
              </a:ext>
            </a:extLst>
          </p:cNvPr>
          <p:cNvSpPr txBox="1"/>
          <p:nvPr userDrawn="1"/>
        </p:nvSpPr>
        <p:spPr>
          <a:xfrm>
            <a:off x="0" y="6334780"/>
            <a:ext cx="1154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Zhang, J., Zhao, Y., Saleh, M., &amp; Liu, P. (2020, November). Pegasus: Pre-training with extracted gap-sentences for abstractive summarization. In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International Conference on Machine Learning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(pp. 11328-11339).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PMLR.c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91819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25085" y="2625167"/>
            <a:ext cx="4736598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1469231" y="5156718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085" y="975409"/>
            <a:ext cx="4736598" cy="13666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6459324" y="6116925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481084-3614-A3AE-6FFC-0357A47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2D3087-F2A0-A144-A2FB-8E61880E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B0B490-D0E9-8524-8C29-4203FD6B5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E979E4-CBE4-21B0-16C5-24F1D0CA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CEFB78-EF09-5C21-20F7-FD0B59FA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C4B5310-5EEB-3C13-CA77-63FAA490FCA7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D24965A-7ED3-77E6-69B2-17C793190201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8FB4337-EC95-4FEE-A71F-972400D64B16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5F445993-5E9A-80FA-D9AD-62ACBE259C8C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470FCD-47DB-5FC4-F8F5-0A66D9A17882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7" name="图片占位符 31">
            <a:extLst>
              <a:ext uri="{FF2B5EF4-FFF2-40B4-BE49-F238E27FC236}">
                <a16:creationId xmlns:a16="http://schemas.microsoft.com/office/drawing/2014/main" id="{95D2B78E-B26A-60AE-A83B-5C623F456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208516" y="50611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78693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481084-3614-A3AE-6FFC-0357A47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2D3087-F2A0-A144-A2FB-8E61880E0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B0B490-D0E9-8524-8C29-4203FD6B5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E979E4-CBE4-21B0-16C5-24F1D0CA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CEFB78-EF09-5C21-20F7-FD0B59FA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C4B5310-5EEB-3C13-CA77-63FAA490FCA7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D24965A-7ED3-77E6-69B2-17C793190201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8FB4337-EC95-4FEE-A71F-972400D64B16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5F445993-5E9A-80FA-D9AD-62ACBE259C8C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470FCD-47DB-5FC4-F8F5-0A66D9A17882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2591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6">
            <a:extLst>
              <a:ext uri="{FF2B5EF4-FFF2-40B4-BE49-F238E27FC236}">
                <a16:creationId xmlns:a16="http://schemas.microsoft.com/office/drawing/2014/main" id="{847BC908-B4F9-27FF-6B1F-B7F3EBA93AB2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8F052F6D-ADF3-7238-2BED-6A6B7355B88A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C27B2335-F33F-66B3-2387-AE2E8B2BC056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70A4D864-1E11-FCF5-DA13-2CF5215D906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0D79AC81-5678-68B4-CDD7-00150A5EC55D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F782E32F-7FF0-4BD2-1C67-C12C1E6A87A8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037BDEF5-BB6D-C293-B994-175121F5A6E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E002D8A6-C1D9-154D-09D3-A5C73CA17BE2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42">
            <a:extLst>
              <a:ext uri="{FF2B5EF4-FFF2-40B4-BE49-F238E27FC236}">
                <a16:creationId xmlns:a16="http://schemas.microsoft.com/office/drawing/2014/main" id="{DD417DD1-BB24-047D-3797-05EA5F7EBD82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Hexagon 31">
            <a:extLst>
              <a:ext uri="{FF2B5EF4-FFF2-40B4-BE49-F238E27FC236}">
                <a16:creationId xmlns:a16="http://schemas.microsoft.com/office/drawing/2014/main" id="{ADCD00C4-D95A-0524-DE8E-CB9DD369857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64CB1917-F39E-E8D2-9FDB-66ED043BFA22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Content Placeholder 47">
            <a:extLst>
              <a:ext uri="{FF2B5EF4-FFF2-40B4-BE49-F238E27FC236}">
                <a16:creationId xmlns:a16="http://schemas.microsoft.com/office/drawing/2014/main" id="{3CE12421-1512-5C8B-E073-4026A03EC1C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83A53FE0-6451-EAE0-C9BD-39D6475F5E9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1" name="Content Placeholder 47">
            <a:extLst>
              <a:ext uri="{FF2B5EF4-FFF2-40B4-BE49-F238E27FC236}">
                <a16:creationId xmlns:a16="http://schemas.microsoft.com/office/drawing/2014/main" id="{A53AA8DC-3A4D-A616-5EA6-3542BBAD606E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A748A095-543E-5756-52F4-408BAF0D8C8C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3" name="Content Placeholder 47" descr="Click icon to add picture">
            <a:extLst>
              <a:ext uri="{FF2B5EF4-FFF2-40B4-BE49-F238E27FC236}">
                <a16:creationId xmlns:a16="http://schemas.microsoft.com/office/drawing/2014/main" id="{47BF98A0-6595-43CC-4609-E660DDBC09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D732F2-BCC8-44A7-FA2E-7EA0FC3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A3500B1C-68CD-06C7-71EC-D1203E50D3B1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66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634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2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7B811CE9-8425-794F-27CA-270284AC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01967E01-6D07-516A-637D-A84578ACEC4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12" name="文本占位符 47" descr="Click icon to add picture">
            <a:extLst>
              <a:ext uri="{FF2B5EF4-FFF2-40B4-BE49-F238E27FC236}">
                <a16:creationId xmlns:a16="http://schemas.microsoft.com/office/drawing/2014/main" id="{47862296-12B7-F56A-D6A0-FAF36EF546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3" name="Content placeholder 47">
            <a:extLst>
              <a:ext uri="{FF2B5EF4-FFF2-40B4-BE49-F238E27FC236}">
                <a16:creationId xmlns:a16="http://schemas.microsoft.com/office/drawing/2014/main" id="{9E39117F-F8E6-983B-0A63-71B48858EE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9AEBE9CB-3A0F-EDC2-E9DC-0F53422B81B5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626CC089-93E6-BA01-11B0-1AD11ADBA29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6" name="Content placeholder 47">
            <a:extLst>
              <a:ext uri="{FF2B5EF4-FFF2-40B4-BE49-F238E27FC236}">
                <a16:creationId xmlns:a16="http://schemas.microsoft.com/office/drawing/2014/main" id="{65CCE978-4117-710D-7D4E-786E70B258D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17" name="Content placeholder 47">
            <a:extLst>
              <a:ext uri="{FF2B5EF4-FFF2-40B4-BE49-F238E27FC236}">
                <a16:creationId xmlns:a16="http://schemas.microsoft.com/office/drawing/2014/main" id="{AE562CDD-5512-2D3D-FA05-06D0AD1B4893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18" name="Content placeholder 47" descr="Click icon to add picture">
            <a:extLst>
              <a:ext uri="{FF2B5EF4-FFF2-40B4-BE49-F238E27FC236}">
                <a16:creationId xmlns:a16="http://schemas.microsoft.com/office/drawing/2014/main" id="{EF20B538-FFA3-CEAA-8314-F717F2D4B13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9" name="Content placeholder 47">
            <a:extLst>
              <a:ext uri="{FF2B5EF4-FFF2-40B4-BE49-F238E27FC236}">
                <a16:creationId xmlns:a16="http://schemas.microsoft.com/office/drawing/2014/main" id="{4A2229FA-17C9-0113-C8CF-61B3E704384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088D3E2-3846-C4C5-04FC-5DF7BAB7BD9D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5A15E48F-A07E-B4E6-4E19-B78DBCDEF0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74811F72-54D9-6B55-398F-5C26DC8D5A1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7536E264-1E58-DF17-C877-33C2CF042140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33CFA698-B688-2B21-B1CD-920CA20C734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A99D8344-423C-8471-5060-C0D813A7AAC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4498357-3184-8A5B-05B7-0E657C092AE8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9684C13B-29E8-4F19-FFA5-47B079F39F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D6FDB38A-8926-0291-85A5-FB587AA8F87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2BB2FF47-5CA8-7608-7D98-2924393ADAD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30" name="Content placeholder 47" descr="Click icon to add picture">
            <a:extLst>
              <a:ext uri="{FF2B5EF4-FFF2-40B4-BE49-F238E27FC236}">
                <a16:creationId xmlns:a16="http://schemas.microsoft.com/office/drawing/2014/main" id="{7145C29D-6F84-3A06-4872-35BAE24FDD8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94F834A-76DC-F000-9603-FC4416C2827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CDB3BCAE-9E18-0FE5-28C4-F5FDB75B2A4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3F91938A-1130-482D-B5E3-E83999259FE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64F337CA-FB9C-2008-8090-F80EC924E59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F08BD361-06C0-49B6-A2F8-9FDF8AFDC336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64FFCE3A-D405-9562-292C-314AC53935EB}"/>
              </a:ext>
            </a:extLst>
          </p:cNvPr>
          <p:cNvSpPr/>
          <p:nvPr userDrawn="1"/>
        </p:nvSpPr>
        <p:spPr>
          <a:xfrm flipH="1">
            <a:off x="11225767" y="6127684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D7D94E9D-D84F-ADAF-CA74-748980474D80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79557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7B03-FCC0-74ED-2430-E21BC01A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E241F-1039-52CC-307E-51F2DD87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B2A4C-D075-3F4E-D5E8-08D35A4B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28CF3-0E03-A521-BE32-7CDC4C83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3287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 sz="140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81483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ln>
            <a:noFill/>
          </a:ln>
        </p:spPr>
        <p:txBody>
          <a:bodyPr/>
          <a:lstStyle>
            <a:lvl1pPr>
              <a:defRPr sz="40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ln>
            <a:noFill/>
          </a:ln>
        </p:spPr>
        <p:txBody>
          <a:bodyPr/>
          <a:lstStyle>
            <a:lvl1pPr>
              <a:defRPr sz="7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51732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8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تقویتی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6"/>
            <a:ext cx="1913128" cy="107568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8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CF8812-3298-5BB5-1C58-E4FFAD767411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ln>
            <a:noFill/>
          </a:ln>
        </p:spPr>
        <p:txBody>
          <a:bodyPr/>
          <a:lstStyle>
            <a:lvl1pPr>
              <a:defRPr sz="40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ln>
            <a:noFill/>
          </a:ln>
        </p:spPr>
        <p:txBody>
          <a:bodyPr/>
          <a:lstStyle>
            <a:lvl1pPr>
              <a:defRPr sz="7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8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تقویتی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6"/>
            <a:ext cx="1913128" cy="107568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8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199FE48-41D6-6665-B6F9-A42F610B2398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9D957DB3-D0BE-B690-9901-E936F5F29F12}"/>
              </a:ext>
            </a:extLst>
          </p:cNvPr>
          <p:cNvSpPr/>
          <p:nvPr userDrawn="1"/>
        </p:nvSpPr>
        <p:spPr>
          <a:xfrm flipH="1">
            <a:off x="11225767" y="5966309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>
              <a:solidFill>
                <a:schemeClr val="accent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CA66C24-538C-449B-37D2-389035DEF90D}"/>
              </a:ext>
            </a:extLst>
          </p:cNvPr>
          <p:cNvSpPr txBox="1">
            <a:spLocks/>
          </p:cNvSpPr>
          <p:nvPr userDrawn="1"/>
        </p:nvSpPr>
        <p:spPr>
          <a:xfrm>
            <a:off x="11346569" y="6167597"/>
            <a:ext cx="45859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0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62367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9711411" cy="1115434"/>
          </a:xfrm>
          <a:ln>
            <a:noFill/>
          </a:ln>
        </p:spPr>
        <p:txBody>
          <a:bodyPr/>
          <a:lstStyle>
            <a:lvl1pPr>
              <a:defRPr sz="3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8436" y="2075555"/>
            <a:ext cx="9711411" cy="352930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4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ln>
            <a:noFill/>
          </a:ln>
        </p:spPr>
        <p:txBody>
          <a:bodyPr/>
          <a:lstStyle>
            <a:lvl1pPr>
              <a:defRPr sz="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Freeform: Shape 24">
            <a:extLst>
              <a:ext uri="{FF2B5EF4-FFF2-40B4-BE49-F238E27FC236}">
                <a16:creationId xmlns:a16="http://schemas.microsoft.com/office/drawing/2014/main" id="{55FD7C51-A990-18A6-326B-E8B7256634BA}"/>
              </a:ext>
            </a:extLst>
          </p:cNvPr>
          <p:cNvSpPr/>
          <p:nvPr userDrawn="1"/>
        </p:nvSpPr>
        <p:spPr>
          <a:xfrm flipH="1">
            <a:off x="11225767" y="5966309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accent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9E9F892-147B-6AE4-B759-6B37BC84029A}"/>
              </a:ext>
            </a:extLst>
          </p:cNvPr>
          <p:cNvSpPr txBox="1">
            <a:spLocks/>
          </p:cNvSpPr>
          <p:nvPr userDrawn="1"/>
        </p:nvSpPr>
        <p:spPr>
          <a:xfrm>
            <a:off x="11120284" y="6147273"/>
            <a:ext cx="883027" cy="450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33303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2669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EE170342-4807-DADD-8764-BB80691031B5}"/>
              </a:ext>
            </a:extLst>
          </p:cNvPr>
          <p:cNvSpPr/>
          <p:nvPr userDrawn="1"/>
        </p:nvSpPr>
        <p:spPr>
          <a:xfrm rot="16200000">
            <a:off x="8048764" y="3845894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564C5C03-E8C0-10EF-B424-6D79048F50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0034" y="76806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DB7C3133-E421-D554-06A0-667674A08A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0034" y="1313835"/>
            <a:ext cx="5162706" cy="12471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26CE4611-F41A-E267-62B2-18D7569389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0030" y="2851692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C2FDD3A1-F551-AEBB-D42C-DCA39DFA80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0030" y="4775374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11D46199-324C-0B53-C2D7-07E75A8A41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0030" y="3434980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>
            <a:extLst>
              <a:ext uri="{FF2B5EF4-FFF2-40B4-BE49-F238E27FC236}">
                <a16:creationId xmlns:a16="http://schemas.microsoft.com/office/drawing/2014/main" id="{9AF13C28-235F-E143-DC2E-09F7D7BC0B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0030" y="5511495"/>
            <a:ext cx="5162709" cy="9482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543855-057B-F887-DC1D-1CF6F6FA709D}"/>
              </a:ext>
            </a:extLst>
          </p:cNvPr>
          <p:cNvSpPr/>
          <p:nvPr userDrawn="1"/>
        </p:nvSpPr>
        <p:spPr>
          <a:xfrm rot="5400000" flipH="1">
            <a:off x="6898382" y="6131246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1643756F-8E6D-4BA3-9A5C-39BCC72D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588" y="214370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902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564C5C03-E8C0-10EF-B424-6D79048F50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0034" y="76806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DB7C3133-E421-D554-06A0-667674A08A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0034" y="1313835"/>
            <a:ext cx="5162706" cy="12471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26CE4611-F41A-E267-62B2-18D7569389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0030" y="2851692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C2FDD3A1-F551-AEBB-D42C-DCA39DFA80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0030" y="4775374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11D46199-324C-0B53-C2D7-07E75A8A41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0030" y="3434980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>
            <a:extLst>
              <a:ext uri="{FF2B5EF4-FFF2-40B4-BE49-F238E27FC236}">
                <a16:creationId xmlns:a16="http://schemas.microsoft.com/office/drawing/2014/main" id="{9AF13C28-235F-E143-DC2E-09F7D7BC0B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0030" y="5511495"/>
            <a:ext cx="5162709" cy="9482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1643756F-8E6D-4BA3-9A5C-39BCC72D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588" y="214370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836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EE170342-4807-DADD-8764-BB80691031B5}"/>
              </a:ext>
            </a:extLst>
          </p:cNvPr>
          <p:cNvSpPr/>
          <p:nvPr userDrawn="1"/>
        </p:nvSpPr>
        <p:spPr>
          <a:xfrm rot="16200000">
            <a:off x="8048764" y="3845894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564C5C03-E8C0-10EF-B424-6D79048F50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0030" y="1077038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DB7C3133-E421-D554-06A0-667674A08A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0034" y="1313835"/>
            <a:ext cx="5162706" cy="12471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26CE4611-F41A-E267-62B2-18D7569389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0030" y="2851692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C2FDD3A1-F551-AEBB-D42C-DCA39DFA80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0030" y="4775374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11D46199-324C-0B53-C2D7-07E75A8A41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0030" y="3434980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>
            <a:extLst>
              <a:ext uri="{FF2B5EF4-FFF2-40B4-BE49-F238E27FC236}">
                <a16:creationId xmlns:a16="http://schemas.microsoft.com/office/drawing/2014/main" id="{9AF13C28-235F-E143-DC2E-09F7D7BC0B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0030" y="5511495"/>
            <a:ext cx="5162709" cy="9482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543855-057B-F887-DC1D-1CF6F6FA709D}"/>
              </a:ext>
            </a:extLst>
          </p:cNvPr>
          <p:cNvSpPr/>
          <p:nvPr userDrawn="1"/>
        </p:nvSpPr>
        <p:spPr>
          <a:xfrm rot="5400000" flipH="1">
            <a:off x="6898382" y="6131246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1643756F-8E6D-4BA3-9A5C-39BCC72D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588" y="214370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65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2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1B2566E-C43B-160F-1F28-8EAC340EFB7E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9E9F892-147B-6AE4-B759-6B37BC84029A}"/>
              </a:ext>
            </a:extLst>
          </p:cNvPr>
          <p:cNvSpPr txBox="1">
            <a:spLocks/>
          </p:cNvSpPr>
          <p:nvPr userDrawn="1"/>
        </p:nvSpPr>
        <p:spPr>
          <a:xfrm>
            <a:off x="11120284" y="6147273"/>
            <a:ext cx="883027" cy="450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EE170342-4807-DADD-8764-BB80691031B5}"/>
              </a:ext>
            </a:extLst>
          </p:cNvPr>
          <p:cNvSpPr/>
          <p:nvPr userDrawn="1"/>
        </p:nvSpPr>
        <p:spPr>
          <a:xfrm>
            <a:off x="9832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B719F75-ECE3-173C-771F-F20A818CE8E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564C5C03-E8C0-10EF-B424-6D79048F50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DB7C3133-E421-D554-06A0-667674A08A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26CE4611-F41A-E267-62B2-18D7569389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C2FDD3A1-F551-AEBB-D42C-DCA39DFA80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11D46199-324C-0B53-C2D7-07E75A8A41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>
            <a:extLst>
              <a:ext uri="{FF2B5EF4-FFF2-40B4-BE49-F238E27FC236}">
                <a16:creationId xmlns:a16="http://schemas.microsoft.com/office/drawing/2014/main" id="{9AF13C28-235F-E143-DC2E-09F7D7BC0B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543855-057B-F887-DC1D-1CF6F6FA709D}"/>
              </a:ext>
            </a:extLst>
          </p:cNvPr>
          <p:cNvSpPr/>
          <p:nvPr userDrawn="1"/>
        </p:nvSpPr>
        <p:spPr>
          <a:xfrm flipH="1">
            <a:off x="2826119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1643756F-8E6D-4BA3-9A5C-39BCC72D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E52DCA8-BA9A-A9B5-A537-BE4A896E2E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4F666B-74EA-1067-7E39-3729D43D20B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2D59F608-134F-CA08-768B-6DA3FC5E80A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8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3EA2D44-3A17-BA30-25D3-A74D328D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3D2CACB4-D1C5-E972-13B8-E0CC9C53B4E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8" name="Content placeholder 47" descr="Click icon to add picture">
            <a:extLst>
              <a:ext uri="{FF2B5EF4-FFF2-40B4-BE49-F238E27FC236}">
                <a16:creationId xmlns:a16="http://schemas.microsoft.com/office/drawing/2014/main" id="{17A3C46F-A5B5-98D1-4020-5FC55DB690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DB398D3-8243-586B-AEA4-4E1893D6190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8572005-978A-0A05-C59D-F4063CFBE9A3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2A8E19BA-6476-7631-8BEC-4E165AEB24AE}"/>
              </a:ext>
            </a:extLst>
          </p:cNvPr>
          <p:cNvSpPr/>
          <p:nvPr userDrawn="1"/>
        </p:nvSpPr>
        <p:spPr>
          <a:xfrm flipH="1">
            <a:off x="11225767" y="6127684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36EBB3-FA15-0BF3-EA5D-2EE19B62F3F2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85457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01" y="250434"/>
            <a:ext cx="10515600" cy="1115434"/>
          </a:xfrm>
          <a:ln>
            <a:noFill/>
          </a:ln>
        </p:spPr>
        <p:txBody>
          <a:bodyPr/>
          <a:lstStyle>
            <a:lvl1pPr>
              <a:defRPr sz="3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4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ln>
            <a:noFill/>
          </a:ln>
        </p:spPr>
        <p:txBody>
          <a:bodyPr/>
          <a:lstStyle>
            <a:lvl1pPr>
              <a:defRPr sz="600">
                <a:solidFill>
                  <a:schemeClr val="accent6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7" y="35963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5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تقویتی</a:t>
            </a:r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</a:t>
            </a: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مبتنی بر</a:t>
            </a:r>
          </a:p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6"/>
            <a:ext cx="1913128" cy="107568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D4545B6-6F48-F54C-25C7-7602B52DEFDB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24">
            <a:extLst>
              <a:ext uri="{FF2B5EF4-FFF2-40B4-BE49-F238E27FC236}">
                <a16:creationId xmlns:a16="http://schemas.microsoft.com/office/drawing/2014/main" id="{043411A6-95BA-CDB8-F5CA-3D54353B0CE8}"/>
              </a:ext>
            </a:extLst>
          </p:cNvPr>
          <p:cNvSpPr/>
          <p:nvPr userDrawn="1"/>
        </p:nvSpPr>
        <p:spPr>
          <a:xfrm flipH="1">
            <a:off x="11225767" y="6169032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accent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E230F9C-2390-C431-D5B0-1B3646788C0F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4802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0D0F63-E171-FDC4-090C-E53087BE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48C049-4475-6F1D-0003-DE851C3B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F21439-19E7-5B3B-25F2-30A98409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4A3B88-DA6F-D2E8-236D-2C466E1C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86787" y="35963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59F9-D3A0-89A4-622E-DB4E6482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F960FD-78E4-11F1-48B8-CD77E6856A36}"/>
              </a:ext>
            </a:extLst>
          </p:cNvPr>
          <p:cNvSpPr txBox="1">
            <a:spLocks/>
          </p:cNvSpPr>
          <p:nvPr userDrawn="1"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96364A4-CA29-F289-36F3-41A5A518AB63}"/>
              </a:ext>
            </a:extLst>
          </p:cNvPr>
          <p:cNvSpPr txBox="1">
            <a:spLocks/>
          </p:cNvSpPr>
          <p:nvPr userDrawn="1"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5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4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</a:t>
            </a:r>
            <a:r>
              <a:rPr lang="fa-IR" sz="12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تقویتی</a:t>
            </a:r>
            <a:endParaRPr lang="en-US" sz="14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E653DC9-EA2A-5D49-45F5-F41536C2202D}"/>
              </a:ext>
            </a:extLst>
          </p:cNvPr>
          <p:cNvSpPr txBox="1">
            <a:spLocks/>
          </p:cNvSpPr>
          <p:nvPr userDrawn="1"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8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</a:t>
            </a: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مبتنی بر</a:t>
            </a:r>
          </a:p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شبکه‌های عصبی عمیق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2EE233F-7BB9-5EC7-4BC2-41FBAA632854}"/>
              </a:ext>
            </a:extLst>
          </p:cNvPr>
          <p:cNvSpPr txBox="1">
            <a:spLocks/>
          </p:cNvSpPr>
          <p:nvPr userDrawn="1"/>
        </p:nvSpPr>
        <p:spPr>
          <a:xfrm>
            <a:off x="10592820" y="4082216"/>
            <a:ext cx="1913128" cy="107568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D4545B6-6F48-F54C-25C7-7602B52DEFDB}"/>
              </a:ext>
            </a:extLst>
          </p:cNvPr>
          <p:cNvSpPr txBox="1">
            <a:spLocks/>
          </p:cNvSpPr>
          <p:nvPr userDrawn="1"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Freeform: Shape 24">
            <a:extLst>
              <a:ext uri="{FF2B5EF4-FFF2-40B4-BE49-F238E27FC236}">
                <a16:creationId xmlns:a16="http://schemas.microsoft.com/office/drawing/2014/main" id="{043411A6-95BA-CDB8-F5CA-3D54353B0CE8}"/>
              </a:ext>
            </a:extLst>
          </p:cNvPr>
          <p:cNvSpPr/>
          <p:nvPr userDrawn="1"/>
        </p:nvSpPr>
        <p:spPr>
          <a:xfrm flipH="1">
            <a:off x="11225767" y="6169032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accent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E230F9C-2390-C431-D5B0-1B3646788C0F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>
                <a:latin typeface="Vazir" panose="020B0603030804020204" pitchFamily="34" charset="-78"/>
                <a:cs typeface="Vazir" panose="020B0603030804020204" pitchFamily="34" charset="-78"/>
              </a:rPr>
              <a:pPr/>
              <a:t>‹#›</a:t>
            </a:fld>
            <a:endParaRPr lang="en-US" altLang="zh-CN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139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AE881-29E7-88DB-C54F-A5BEB2D3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29943CB-C8A6-945A-CA23-107B18D9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7267351-6AA6-049F-D941-F59468888B18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5C209C-74A0-80F2-9095-02DC93222C58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0F0AC5-8BF3-332D-DAA5-553961CA3336}"/>
              </a:ext>
            </a:extLst>
          </p:cNvPr>
          <p:cNvSpPr/>
          <p:nvPr userDrawn="1"/>
        </p:nvSpPr>
        <p:spPr>
          <a:xfrm>
            <a:off x="7327696" y="22206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EE31CD-F3F0-48F7-751C-2248795AA23C}"/>
              </a:ext>
            </a:extLst>
          </p:cNvPr>
          <p:cNvSpPr/>
          <p:nvPr userDrawn="1"/>
        </p:nvSpPr>
        <p:spPr>
          <a:xfrm>
            <a:off x="8375472" y="395037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A66AA3-3173-1782-C80C-2FC432BCA015}"/>
              </a:ext>
            </a:extLst>
          </p:cNvPr>
          <p:cNvSpPr/>
          <p:nvPr userDrawn="1"/>
        </p:nvSpPr>
        <p:spPr>
          <a:xfrm>
            <a:off x="9405470" y="224304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1" name="Content placeholder 47" descr="Click icon to add picture">
            <a:extLst>
              <a:ext uri="{FF2B5EF4-FFF2-40B4-BE49-F238E27FC236}">
                <a16:creationId xmlns:a16="http://schemas.microsoft.com/office/drawing/2014/main" id="{7F7D4D21-1E79-AC1D-438F-1A490CC974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2" name="Content placeholder 47" descr="Click icon to add picture">
            <a:extLst>
              <a:ext uri="{FF2B5EF4-FFF2-40B4-BE49-F238E27FC236}">
                <a16:creationId xmlns:a16="http://schemas.microsoft.com/office/drawing/2014/main" id="{D607EF1E-5F7B-43D9-C1A8-AD1869A19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13" name="Content placeholder 47" descr="Click icon to add picture">
            <a:extLst>
              <a:ext uri="{FF2B5EF4-FFF2-40B4-BE49-F238E27FC236}">
                <a16:creationId xmlns:a16="http://schemas.microsoft.com/office/drawing/2014/main" id="{CF32212F-FAF1-661A-EEC6-EBDED2B6F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4" name="Content placeholder 47" descr="Click icon to add picture">
            <a:extLst>
              <a:ext uri="{FF2B5EF4-FFF2-40B4-BE49-F238E27FC236}">
                <a16:creationId xmlns:a16="http://schemas.microsoft.com/office/drawing/2014/main" id="{788319A4-4119-A4E7-9D39-DBF7F3CED34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5" name="Content placeholder 47" descr="Click icon to add picture">
            <a:extLst>
              <a:ext uri="{FF2B5EF4-FFF2-40B4-BE49-F238E27FC236}">
                <a16:creationId xmlns:a16="http://schemas.microsoft.com/office/drawing/2014/main" id="{E6868B2F-6D9F-EBCF-AAB2-ED297E1D11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E6F5F084-4618-6D2A-4F77-AA23172CFF1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A8BD1761-70AA-D807-6309-0CA1EEF6C563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8E7446F4-7659-0821-F734-888E6A89CD55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E6030094-873D-9210-F6A8-B4BD72CF1ED3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3A39A-90D2-BF5D-E687-09C03521967E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0B3AA7-3A6B-284F-A3FE-983B9AFDF652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DE021125-5ADA-3676-01BE-5DC8A0832A62}"/>
              </a:ext>
            </a:extLst>
          </p:cNvPr>
          <p:cNvSpPr/>
          <p:nvPr userDrawn="1"/>
        </p:nvSpPr>
        <p:spPr>
          <a:xfrm flipH="1">
            <a:off x="11225767" y="6137958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CA823E-7B26-1461-ED1E-2416B7EB2CB7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80594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600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6">
            <a:extLst>
              <a:ext uri="{FF2B5EF4-FFF2-40B4-BE49-F238E27FC236}">
                <a16:creationId xmlns:a16="http://schemas.microsoft.com/office/drawing/2014/main" id="{847BC908-B4F9-27FF-6B1F-B7F3EBA93AB2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8F052F6D-ADF3-7238-2BED-6A6B7355B88A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C27B2335-F33F-66B3-2387-AE2E8B2BC056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70A4D864-1E11-FCF5-DA13-2CF5215D906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0D79AC81-5678-68B4-CDD7-00150A5EC55D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F782E32F-7FF0-4BD2-1C67-C12C1E6A87A8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037BDEF5-BB6D-C293-B994-175121F5A6E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E002D8A6-C1D9-154D-09D3-A5C73CA17BE2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42">
            <a:extLst>
              <a:ext uri="{FF2B5EF4-FFF2-40B4-BE49-F238E27FC236}">
                <a16:creationId xmlns:a16="http://schemas.microsoft.com/office/drawing/2014/main" id="{DD417DD1-BB24-047D-3797-05EA5F7EBD82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Hexagon 31">
            <a:extLst>
              <a:ext uri="{FF2B5EF4-FFF2-40B4-BE49-F238E27FC236}">
                <a16:creationId xmlns:a16="http://schemas.microsoft.com/office/drawing/2014/main" id="{ADCD00C4-D95A-0524-DE8E-CB9DD369857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64CB1917-F39E-E8D2-9FDB-66ED043BFA22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Content Placeholder 47">
            <a:extLst>
              <a:ext uri="{FF2B5EF4-FFF2-40B4-BE49-F238E27FC236}">
                <a16:creationId xmlns:a16="http://schemas.microsoft.com/office/drawing/2014/main" id="{3CE12421-1512-5C8B-E073-4026A03EC1C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83A53FE0-6451-EAE0-C9BD-39D6475F5E9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1" name="Content Placeholder 47">
            <a:extLst>
              <a:ext uri="{FF2B5EF4-FFF2-40B4-BE49-F238E27FC236}">
                <a16:creationId xmlns:a16="http://schemas.microsoft.com/office/drawing/2014/main" id="{A53AA8DC-3A4D-A616-5EA6-3542BBAD606E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A748A095-543E-5756-52F4-408BAF0D8C8C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3" name="Content Placeholder 47" descr="Click icon to add picture">
            <a:extLst>
              <a:ext uri="{FF2B5EF4-FFF2-40B4-BE49-F238E27FC236}">
                <a16:creationId xmlns:a16="http://schemas.microsoft.com/office/drawing/2014/main" id="{47BF98A0-6595-43CC-4609-E660DDBC09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D732F2-BCC8-44A7-FA2E-7EA0FC3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A3500B1C-68CD-06C7-71EC-D1203E50D3B1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Freeform: Shape 24">
            <a:extLst>
              <a:ext uri="{FF2B5EF4-FFF2-40B4-BE49-F238E27FC236}">
                <a16:creationId xmlns:a16="http://schemas.microsoft.com/office/drawing/2014/main" id="{B7CF21A7-22DA-E046-D859-69C0CCCF3F9A}"/>
              </a:ext>
            </a:extLst>
          </p:cNvPr>
          <p:cNvSpPr/>
          <p:nvPr userDrawn="1"/>
        </p:nvSpPr>
        <p:spPr>
          <a:xfrm flipH="1">
            <a:off x="11225767" y="6127684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564E36FA-831E-5940-5808-FE7E571DF13C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712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CFD1CD2E-DE7D-6805-31FB-94F9C9EF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7">
            <a:extLst>
              <a:ext uri="{FF2B5EF4-FFF2-40B4-BE49-F238E27FC236}">
                <a16:creationId xmlns:a16="http://schemas.microsoft.com/office/drawing/2014/main" id="{7E9C351A-FA7C-C28D-56CF-3A852FC7E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238EA9E5-BD89-FEE7-8507-310292CEE3F1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-236306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B71A7B-FED3-F8A5-6742-05EF35DDC1F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4">
            <a:extLst>
              <a:ext uri="{FF2B5EF4-FFF2-40B4-BE49-F238E27FC236}">
                <a16:creationId xmlns:a16="http://schemas.microsoft.com/office/drawing/2014/main" id="{5FA30FDF-94FA-CAB0-124C-23405A77F7C8}"/>
              </a:ext>
            </a:extLst>
          </p:cNvPr>
          <p:cNvSpPr/>
          <p:nvPr userDrawn="1"/>
        </p:nvSpPr>
        <p:spPr>
          <a:xfrm flipH="1">
            <a:off x="11225767" y="6127684"/>
            <a:ext cx="700195" cy="76769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F06B3B3-A79E-DA75-E40F-5386650C80F3}"/>
              </a:ext>
            </a:extLst>
          </p:cNvPr>
          <p:cNvSpPr txBox="1">
            <a:spLocks/>
          </p:cNvSpPr>
          <p:nvPr userDrawn="1"/>
        </p:nvSpPr>
        <p:spPr>
          <a:xfrm>
            <a:off x="11346569" y="63703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400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631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85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72" r:id="rId13"/>
    <p:sldLayoutId id="2147483794" r:id="rId14"/>
    <p:sldLayoutId id="2147483793" r:id="rId15"/>
    <p:sldLayoutId id="2147483756" r:id="rId16"/>
    <p:sldLayoutId id="2147483757" r:id="rId17"/>
    <p:sldLayoutId id="2147483758" r:id="rId18"/>
    <p:sldLayoutId id="2147483775" r:id="rId19"/>
    <p:sldLayoutId id="2147483776" r:id="rId20"/>
    <p:sldLayoutId id="2147483777" r:id="rId21"/>
    <p:sldLayoutId id="2147483774" r:id="rId22"/>
    <p:sldLayoutId id="2147483778" r:id="rId23"/>
    <p:sldLayoutId id="2147483761" r:id="rId24"/>
    <p:sldLayoutId id="2147483785" r:id="rId25"/>
    <p:sldLayoutId id="2147483763" r:id="rId26"/>
    <p:sldLayoutId id="2147483792" r:id="rId27"/>
    <p:sldLayoutId id="2147483788" r:id="rId28"/>
    <p:sldLayoutId id="2147483795" r:id="rId29"/>
    <p:sldLayoutId id="2147483779" r:id="rId30"/>
    <p:sldLayoutId id="2147483789" r:id="rId31"/>
    <p:sldLayoutId id="2147483783" r:id="rId32"/>
    <p:sldLayoutId id="2147483791" r:id="rId33"/>
    <p:sldLayoutId id="2147483790" r:id="rId34"/>
    <p:sldLayoutId id="2147483786" r:id="rId35"/>
    <p:sldLayoutId id="2147483771" r:id="rId36"/>
    <p:sldLayoutId id="2147483685" r:id="rId37"/>
    <p:sldLayoutId id="2147483686" r:id="rId38"/>
    <p:sldLayoutId id="2147483701" r:id="rId39"/>
    <p:sldLayoutId id="2147483687" r:id="rId40"/>
    <p:sldLayoutId id="2147483654" r:id="rId41"/>
    <p:sldLayoutId id="2147483672" r:id="rId42"/>
    <p:sldLayoutId id="2147483670" r:id="rId43"/>
    <p:sldLayoutId id="2147483784" r:id="rId44"/>
    <p:sldLayoutId id="2147483780" r:id="rId45"/>
    <p:sldLayoutId id="2147483787" r:id="rId46"/>
    <p:sldLayoutId id="2147483782" r:id="rId47"/>
    <p:sldLayoutId id="2147483781" r:id="rId48"/>
    <p:sldLayoutId id="2147483669" r:id="rId49"/>
    <p:sldLayoutId id="2147483773" r:id="rId50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38_2DC01AAD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4F_463B925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3F_9641C7C0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C5E79A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48_ED0F6A97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49_1AE87EC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3_A7D9D371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58_518407D5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175812"/>
            <a:ext cx="5257793" cy="2057441"/>
          </a:xfrm>
        </p:spPr>
        <p:txBody>
          <a:bodyPr/>
          <a:lstStyle/>
          <a:p>
            <a:pPr algn="r" rtl="0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خلاصه‌سازی خودکار متن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26276" y="3504891"/>
            <a:ext cx="3553556" cy="760288"/>
          </a:xfrm>
        </p:spPr>
        <p:txBody>
          <a:bodyPr/>
          <a:lstStyle/>
          <a:p>
            <a:r>
              <a:rPr lang="fa-IR" dirty="0">
                <a:solidFill>
                  <a:schemeClr val="accent4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استاد درس: دکتر صفابخش</a:t>
            </a:r>
          </a:p>
          <a:p>
            <a:r>
              <a:rPr lang="fa-IR" dirty="0">
                <a:solidFill>
                  <a:schemeClr val="accent4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استاد راهنما: دکتر ممتازی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0" name="Picture placeholder 29" descr="Open book with pen on desk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1083" r="21083"/>
          <a:stretch/>
        </p:blipFill>
        <p:spPr/>
      </p:pic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A3946AD6-442D-36C6-1CBA-5DDEA8BEE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49451" y="1140019"/>
            <a:ext cx="1190002" cy="136212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3594" y="370432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5647C-6CE6-FE23-529C-204918DB63E6}"/>
              </a:ext>
            </a:extLst>
          </p:cNvPr>
          <p:cNvSpPr txBox="1"/>
          <p:nvPr/>
        </p:nvSpPr>
        <p:spPr>
          <a:xfrm>
            <a:off x="233523" y="6196024"/>
            <a:ext cx="1620833" cy="369332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a-IR" dirty="0">
                <a:latin typeface="Vazir" panose="020B0603030804020204" pitchFamily="34" charset="-78"/>
                <a:ea typeface="微软雅黑"/>
                <a:cs typeface="Vazir" panose="020B0603030804020204" pitchFamily="34" charset="-78"/>
              </a:rPr>
              <a:t>شهریور 1402</a:t>
            </a:r>
            <a:endParaRPr lang="fa-IR" sz="1800" dirty="0">
              <a:latin typeface="Vazir" panose="020B0603030804020204" pitchFamily="34" charset="-78"/>
              <a:ea typeface="微软雅黑"/>
              <a:cs typeface="Vazir" panose="020B0603030804020204" pitchFamily="34" charset="-78"/>
            </a:endParaRPr>
          </a:p>
        </p:txBody>
      </p:sp>
      <p:pic>
        <p:nvPicPr>
          <p:cNvPr id="3" name="Picture placeholder 29">
            <a:extLst>
              <a:ext uri="{FF2B5EF4-FFF2-40B4-BE49-F238E27FC236}">
                <a16:creationId xmlns:a16="http://schemas.microsoft.com/office/drawing/2014/main" id="{D07E2911-8507-9F4A-D1F7-077B1C5EA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81" t="-10803" r="-1681" b="-9333"/>
          <a:stretch/>
        </p:blipFill>
        <p:spPr>
          <a:xfrm>
            <a:off x="10165133" y="224948"/>
            <a:ext cx="1920884" cy="2115832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9855C-6622-9D57-82B0-42A776163F87}"/>
              </a:ext>
            </a:extLst>
          </p:cNvPr>
          <p:cNvSpPr txBox="1"/>
          <p:nvPr/>
        </p:nvSpPr>
        <p:spPr>
          <a:xfrm>
            <a:off x="610010" y="4521954"/>
            <a:ext cx="4669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accent4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ارائه‌دهنده: زهرا زنجانی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dirty="0">
                <a:solidFill>
                  <a:schemeClr val="accent4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دانشجوی کارشناسی ارشد مهندسی کامپیوتر گرایش هوش مصنوعی – ورودی 1401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B0C19FF8-C981-B8DB-D523-A9EAC4F76D04}"/>
              </a:ext>
            </a:extLst>
          </p:cNvPr>
          <p:cNvCxnSpPr>
            <a:cxnSpLocks/>
          </p:cNvCxnSpPr>
          <p:nvPr/>
        </p:nvCxnSpPr>
        <p:spPr>
          <a:xfrm>
            <a:off x="5500244" y="3322157"/>
            <a:ext cx="0" cy="225602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F34494-B476-0AAD-78C7-8CA225ED19E3}"/>
              </a:ext>
            </a:extLst>
          </p:cNvPr>
          <p:cNvSpPr/>
          <p:nvPr/>
        </p:nvSpPr>
        <p:spPr>
          <a:xfrm>
            <a:off x="11322778" y="6109838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8">
            <a:extLst>
              <a:ext uri="{FF2B5EF4-FFF2-40B4-BE49-F238E27FC236}">
                <a16:creationId xmlns:a16="http://schemas.microsoft.com/office/drawing/2014/main" id="{D0B1AE4C-FFE7-50D3-7F72-CFD2542E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3429000"/>
            <a:ext cx="4253399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rgbClr val="00206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rgbClr val="00206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C6A9BE4-65C3-AB11-8211-23AAE5B184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913128" cy="1054727"/>
          </a:xfrm>
        </p:spPr>
        <p:txBody>
          <a:bodyPr/>
          <a:lstStyle/>
          <a:p>
            <a:r>
              <a:rPr lang="fa-IR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A531206-FCC9-AE13-2077-A7C74B4CE1F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1"/>
            <a:ext cx="1904890" cy="1054728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EBE87FB-F7C5-D513-B89C-92760481562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5"/>
            <a:ext cx="1914694" cy="1089194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A425BBB1-6544-7362-D00C-5AEF2FD25A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26795"/>
            <a:ext cx="1913128" cy="1107124"/>
          </a:xfrm>
        </p:spPr>
        <p:txBody>
          <a:bodyPr/>
          <a:lstStyle/>
          <a:p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2F326B3-B99B-8EC8-0A30-E14BEDEB2E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913128" cy="1075689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07272A54-F954-8E9F-2EA6-22F40501902E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D6E0EB"/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B69038-43BA-317D-1862-DB865398055A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602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4AB30F-62B7-8A76-76FD-CA12212B46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6746" y="1615243"/>
            <a:ext cx="5435992" cy="420683"/>
          </a:xfrm>
        </p:spPr>
        <p:txBody>
          <a:bodyPr/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مدل</a:t>
            </a: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بازگشتی کدگذار- کدگشا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7089EE9-0435-2021-25FD-180859C934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0028" y="2292862"/>
            <a:ext cx="5162710" cy="1247117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‌ رویکرد سنتی‌تر برای خلاصه‌سازی متن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کدگذار تبدیل متن ورودی به حالت پنهان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کدگشا تولید خروجی از حالت‌های پنهان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324D92-4A0E-3D5C-62CC-15BF8C3F8E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0029" y="3796915"/>
            <a:ext cx="5162709" cy="420683"/>
          </a:xfrm>
        </p:spPr>
        <p:txBody>
          <a:bodyPr/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مدل ترنسفورمر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10F68C-86F6-AFCC-B167-38D75E2B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44" y="1501893"/>
            <a:ext cx="3411146" cy="2116476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 استفاده از شبکه‌های عصبی عمیق برای خلاصه‌سازی  متن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78FF9-CB89-6FB3-E64F-D8FAE485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3" y="3796915"/>
            <a:ext cx="6819900" cy="249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78BEB-FE08-D706-05EE-268820861B57}"/>
              </a:ext>
            </a:extLst>
          </p:cNvPr>
          <p:cNvSpPr txBox="1"/>
          <p:nvPr/>
        </p:nvSpPr>
        <p:spPr>
          <a:xfrm>
            <a:off x="341416" y="628634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Encoder-Decoder Architecture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C12A828-89AC-341E-D82A-7AB3EC05DAD4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75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0" grpId="0" build="p"/>
      <p:bldP spid="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4AB30F-62B7-8A76-76FD-CA12212B46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6746" y="1615243"/>
            <a:ext cx="5435992" cy="420683"/>
          </a:xfrm>
        </p:spPr>
        <p:txBody>
          <a:bodyPr/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مدل</a:t>
            </a: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بازگشتی کدگذار- کدگشا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7089EE9-0435-2021-25FD-180859C934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0028" y="2292862"/>
            <a:ext cx="5162710" cy="1247117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‌ رویکرد سنتی‌تر برای خلاصه‌سازی متن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کدگذار تبدیل متن ورودی به حالت پنهان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کدگشا تولید خروجی از حالت‌های پنهان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324D92-4A0E-3D5C-62CC-15BF8C3F8E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0029" y="3796915"/>
            <a:ext cx="5162709" cy="420683"/>
          </a:xfrm>
        </p:spPr>
        <p:txBody>
          <a:bodyPr/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مدل ترنسفورمر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C62F2C-225F-7433-DD9C-FAB03F6D51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0029" y="4387066"/>
            <a:ext cx="5162709" cy="1355862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رویکرد جدیدتری برای خلاصه سازی متن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مکانیزم توجه به خود برای یادگیری وابستگی های طولانی بین کلمات ورودی</a:t>
            </a:r>
          </a:p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ایجاد خلاصه‌های روان‌تر و منسجم‌تر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10F68C-86F6-AFCC-B167-38D75E2B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44" y="1501893"/>
            <a:ext cx="3411146" cy="2116476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 استفاده از شبکه‌های عصبی عمیق برای خلاصه‌سازی  متن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512B1-F5DD-D675-8E9D-3FED1D5F8DAD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390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8599A-2446-3A50-B18C-80ADEB2535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2944" y="1735936"/>
            <a:ext cx="5991612" cy="20071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این مدل شامل دو کدگذار  و یک کدگشا است.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کد گذار اولیه       محاسبه‌ی بردار معنایی هر کلمه را در ترتیب ورودی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کدگذار ثانویه       محاسبه‌ی وزن اهمیت هر کلمه و بردارهای معنایی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مدل کدگشا         کدگشایی به صورت مرحله‌ای با استفاده از مکانیزم توجه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31D5A-5109-3EEC-BA1A-D89FC751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931" y="689973"/>
            <a:ext cx="4736598" cy="1366695"/>
          </a:xfrm>
        </p:spPr>
        <p:txBody>
          <a:bodyPr/>
          <a:lstStyle/>
          <a:p>
            <a:pPr algn="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دوگانه‌ی کدگذار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3F850EAD-D1C9-1AA3-21F6-7AE28C6BC253}"/>
              </a:ext>
            </a:extLst>
          </p:cNvPr>
          <p:cNvSpPr/>
          <p:nvPr/>
        </p:nvSpPr>
        <p:spPr>
          <a:xfrm>
            <a:off x="8112501" y="2123561"/>
            <a:ext cx="252248" cy="14977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7768C17-925F-51F8-1B49-51EA28877CD7}"/>
              </a:ext>
            </a:extLst>
          </p:cNvPr>
          <p:cNvSpPr/>
          <p:nvPr/>
        </p:nvSpPr>
        <p:spPr>
          <a:xfrm>
            <a:off x="8112501" y="2521333"/>
            <a:ext cx="252248" cy="14977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BBE60B2-379F-3499-CADE-C2AEC9C52E85}"/>
              </a:ext>
            </a:extLst>
          </p:cNvPr>
          <p:cNvSpPr/>
          <p:nvPr/>
        </p:nvSpPr>
        <p:spPr>
          <a:xfrm>
            <a:off x="8112501" y="2857540"/>
            <a:ext cx="252248" cy="14977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1BF7BD-DE3D-5144-7638-6356A2D6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r="38015" b="49782"/>
          <a:stretch>
            <a:fillRect/>
          </a:stretch>
        </p:blipFill>
        <p:spPr>
          <a:xfrm>
            <a:off x="356261" y="3428204"/>
            <a:ext cx="5605153" cy="1581591"/>
          </a:xfrm>
          <a:custGeom>
            <a:avLst/>
            <a:gdLst>
              <a:gd name="connsiteX0" fmla="*/ 0 w 5605153"/>
              <a:gd name="connsiteY0" fmla="*/ 0 h 1581591"/>
              <a:gd name="connsiteX1" fmla="*/ 5605153 w 5605153"/>
              <a:gd name="connsiteY1" fmla="*/ 0 h 1581591"/>
              <a:gd name="connsiteX2" fmla="*/ 5605153 w 5605153"/>
              <a:gd name="connsiteY2" fmla="*/ 1581591 h 1581591"/>
              <a:gd name="connsiteX3" fmla="*/ 0 w 5605153"/>
              <a:gd name="connsiteY3" fmla="*/ 1581591 h 1581591"/>
              <a:gd name="connsiteX4" fmla="*/ 0 w 5605153"/>
              <a:gd name="connsiteY4" fmla="*/ 0 h 158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5153" h="1581591">
                <a:moveTo>
                  <a:pt x="0" y="0"/>
                </a:moveTo>
                <a:lnTo>
                  <a:pt x="5605153" y="0"/>
                </a:lnTo>
                <a:lnTo>
                  <a:pt x="5605153" y="1581591"/>
                </a:lnTo>
                <a:lnTo>
                  <a:pt x="0" y="15815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64680-5668-5D5C-681B-0B088A48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-51" r="38015" b="100000"/>
          <a:stretch>
            <a:fillRect/>
          </a:stretch>
        </p:blipFill>
        <p:spPr>
          <a:xfrm>
            <a:off x="356261" y="3428204"/>
            <a:ext cx="5605153" cy="1592"/>
          </a:xfrm>
          <a:custGeom>
            <a:avLst/>
            <a:gdLst>
              <a:gd name="connsiteX0" fmla="*/ 0 w 5605153"/>
              <a:gd name="connsiteY0" fmla="*/ 0 h 1592"/>
              <a:gd name="connsiteX1" fmla="*/ 5605153 w 5605153"/>
              <a:gd name="connsiteY1" fmla="*/ 0 h 1592"/>
              <a:gd name="connsiteX2" fmla="*/ 5605153 w 5605153"/>
              <a:gd name="connsiteY2" fmla="*/ 1592 h 1592"/>
              <a:gd name="connsiteX3" fmla="*/ 0 w 5605153"/>
              <a:gd name="connsiteY3" fmla="*/ 1592 h 1592"/>
              <a:gd name="connsiteX4" fmla="*/ 0 w 5605153"/>
              <a:gd name="connsiteY4" fmla="*/ 0 h 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5153" h="1592">
                <a:moveTo>
                  <a:pt x="0" y="0"/>
                </a:moveTo>
                <a:lnTo>
                  <a:pt x="5605153" y="0"/>
                </a:lnTo>
                <a:lnTo>
                  <a:pt x="5605153" y="1592"/>
                </a:lnTo>
                <a:lnTo>
                  <a:pt x="0" y="15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9DA3D-1DE7-B3E7-40DE-DAF64D29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3728" y="3428204"/>
            <a:ext cx="9215252" cy="3149437"/>
          </a:xfrm>
          <a:custGeom>
            <a:avLst/>
            <a:gdLst>
              <a:gd name="connsiteX0" fmla="*/ 0 w 9215252"/>
              <a:gd name="connsiteY0" fmla="*/ 0 h 3149437"/>
              <a:gd name="connsiteX1" fmla="*/ 106878 w 9215252"/>
              <a:gd name="connsiteY1" fmla="*/ 0 h 3149437"/>
              <a:gd name="connsiteX2" fmla="*/ 106878 w 9215252"/>
              <a:gd name="connsiteY2" fmla="*/ 1581591 h 3149437"/>
              <a:gd name="connsiteX3" fmla="*/ 5712031 w 9215252"/>
              <a:gd name="connsiteY3" fmla="*/ 1581591 h 3149437"/>
              <a:gd name="connsiteX4" fmla="*/ 5712031 w 9215252"/>
              <a:gd name="connsiteY4" fmla="*/ 0 h 3149437"/>
              <a:gd name="connsiteX5" fmla="*/ 9215252 w 9215252"/>
              <a:gd name="connsiteY5" fmla="*/ 0 h 3149437"/>
              <a:gd name="connsiteX6" fmla="*/ 9215252 w 9215252"/>
              <a:gd name="connsiteY6" fmla="*/ 3149437 h 3149437"/>
              <a:gd name="connsiteX7" fmla="*/ 0 w 9215252"/>
              <a:gd name="connsiteY7" fmla="*/ 3149437 h 3149437"/>
              <a:gd name="connsiteX8" fmla="*/ 0 w 9215252"/>
              <a:gd name="connsiteY8" fmla="*/ 0 h 314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5252" h="3149437">
                <a:moveTo>
                  <a:pt x="0" y="0"/>
                </a:moveTo>
                <a:lnTo>
                  <a:pt x="106878" y="0"/>
                </a:lnTo>
                <a:lnTo>
                  <a:pt x="106878" y="1581591"/>
                </a:lnTo>
                <a:lnTo>
                  <a:pt x="5712031" y="1581591"/>
                </a:lnTo>
                <a:lnTo>
                  <a:pt x="5712031" y="0"/>
                </a:lnTo>
                <a:lnTo>
                  <a:pt x="9215252" y="0"/>
                </a:lnTo>
                <a:lnTo>
                  <a:pt x="9215252" y="3149437"/>
                </a:lnTo>
                <a:lnTo>
                  <a:pt x="0" y="314943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286DA-50E1-5192-42DE-665C318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" t="30611" r="39433" b="2649"/>
          <a:stretch>
            <a:fillRect/>
          </a:stretch>
        </p:blipFill>
        <p:spPr>
          <a:xfrm>
            <a:off x="285008" y="4393870"/>
            <a:ext cx="5545776" cy="2101933"/>
          </a:xfrm>
          <a:custGeom>
            <a:avLst/>
            <a:gdLst>
              <a:gd name="connsiteX0" fmla="*/ 546264 w 5545776"/>
              <a:gd name="connsiteY0" fmla="*/ 0 h 2101933"/>
              <a:gd name="connsiteX1" fmla="*/ 5545776 w 5545776"/>
              <a:gd name="connsiteY1" fmla="*/ 0 h 2101933"/>
              <a:gd name="connsiteX2" fmla="*/ 5545776 w 5545776"/>
              <a:gd name="connsiteY2" fmla="*/ 722352 h 2101933"/>
              <a:gd name="connsiteX3" fmla="*/ 4797631 w 5545776"/>
              <a:gd name="connsiteY3" fmla="*/ 722352 h 2101933"/>
              <a:gd name="connsiteX4" fmla="*/ 4797631 w 5545776"/>
              <a:gd name="connsiteY4" fmla="*/ 2101933 h 2101933"/>
              <a:gd name="connsiteX5" fmla="*/ 0 w 5545776"/>
              <a:gd name="connsiteY5" fmla="*/ 2101933 h 2101933"/>
              <a:gd name="connsiteX6" fmla="*/ 0 w 5545776"/>
              <a:gd name="connsiteY6" fmla="*/ 722352 h 2101933"/>
              <a:gd name="connsiteX7" fmla="*/ 546264 w 5545776"/>
              <a:gd name="connsiteY7" fmla="*/ 722352 h 2101933"/>
              <a:gd name="connsiteX8" fmla="*/ 546264 w 5545776"/>
              <a:gd name="connsiteY8" fmla="*/ 0 h 210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5776" h="2101933">
                <a:moveTo>
                  <a:pt x="546264" y="0"/>
                </a:moveTo>
                <a:lnTo>
                  <a:pt x="5545776" y="0"/>
                </a:lnTo>
                <a:lnTo>
                  <a:pt x="5545776" y="722352"/>
                </a:lnTo>
                <a:lnTo>
                  <a:pt x="4797631" y="722352"/>
                </a:lnTo>
                <a:lnTo>
                  <a:pt x="4797631" y="2101933"/>
                </a:lnTo>
                <a:lnTo>
                  <a:pt x="0" y="2101933"/>
                </a:lnTo>
                <a:lnTo>
                  <a:pt x="0" y="722352"/>
                </a:lnTo>
                <a:lnTo>
                  <a:pt x="546264" y="722352"/>
                </a:lnTo>
                <a:lnTo>
                  <a:pt x="546264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F3092-89D7-5364-62A2-FEFF0D08143B}"/>
              </a:ext>
            </a:extLst>
          </p:cNvPr>
          <p:cNvSpPr txBox="1"/>
          <p:nvPr/>
        </p:nvSpPr>
        <p:spPr>
          <a:xfrm>
            <a:off x="0" y="6548174"/>
            <a:ext cx="11491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Yao,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Kaichun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et al. "Dual encoding for abstractive text summarization."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IEEE transactions on cybernetics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50.3 (2018): 985-996</a:t>
            </a:r>
            <a:endParaRPr lang="en-US" sz="140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94B7849-73A5-4BC6-DCA3-1FDD4D381112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2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8599A-2446-3A50-B18C-80ADEB2535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76471" y="1739255"/>
            <a:ext cx="7964553" cy="2007158"/>
          </a:xfrm>
        </p:spPr>
        <p:txBody>
          <a:bodyPr/>
          <a:lstStyle/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افزودن کدگذاری دوگانه استفاده کامل از همه</a:t>
            </a:r>
            <a:r>
              <a:rPr lang="af-ZA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‌ی اطلاعات متن را ممکن می‌کند</a:t>
            </a:r>
            <a:r>
              <a:rPr lang="en-US" sz="18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یک مکانیزم اجتناب از تکرار برای کاهش افزونگی</a:t>
            </a: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مکانیزم اشاره‌گر برای </a:t>
            </a:r>
            <a:r>
              <a:rPr lang="af-ZA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کنترل کلمات خارج از دایره لغات</a:t>
            </a:r>
          </a:p>
          <a:p>
            <a:pPr marL="285750" indent="-285750" algn="justLow">
              <a:buFont typeface="Arial" panose="020B0604020202020204" pitchFamily="34" charset="0"/>
              <a:buChar char="•"/>
            </a:pPr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FF853-1705-7679-969C-E1D41C60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" t="49949" r="45451" b="1327"/>
          <a:stretch>
            <a:fillRect/>
          </a:stretch>
        </p:blipFill>
        <p:spPr>
          <a:xfrm>
            <a:off x="363936" y="5003718"/>
            <a:ext cx="4960883" cy="1534510"/>
          </a:xfrm>
          <a:custGeom>
            <a:avLst/>
            <a:gdLst>
              <a:gd name="connsiteX0" fmla="*/ 0 w 4960883"/>
              <a:gd name="connsiteY0" fmla="*/ 0 h 1534510"/>
              <a:gd name="connsiteX1" fmla="*/ 4960883 w 4960883"/>
              <a:gd name="connsiteY1" fmla="*/ 0 h 1534510"/>
              <a:gd name="connsiteX2" fmla="*/ 4960883 w 4960883"/>
              <a:gd name="connsiteY2" fmla="*/ 1534510 h 1534510"/>
              <a:gd name="connsiteX3" fmla="*/ 0 w 4960883"/>
              <a:gd name="connsiteY3" fmla="*/ 1534510 h 1534510"/>
              <a:gd name="connsiteX4" fmla="*/ 0 w 4960883"/>
              <a:gd name="connsiteY4" fmla="*/ 0 h 153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0883" h="1534510">
                <a:moveTo>
                  <a:pt x="0" y="0"/>
                </a:moveTo>
                <a:lnTo>
                  <a:pt x="4960883" y="0"/>
                </a:lnTo>
                <a:lnTo>
                  <a:pt x="4960883" y="1534510"/>
                </a:lnTo>
                <a:lnTo>
                  <a:pt x="0" y="15345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E4296-5CE5-0EEA-BE73-BE12C8F81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5311" y="3429000"/>
            <a:ext cx="9215252" cy="3149437"/>
          </a:xfrm>
          <a:custGeom>
            <a:avLst/>
            <a:gdLst>
              <a:gd name="connsiteX0" fmla="*/ 0 w 9215252"/>
              <a:gd name="connsiteY0" fmla="*/ 0 h 3149437"/>
              <a:gd name="connsiteX1" fmla="*/ 9215252 w 9215252"/>
              <a:gd name="connsiteY1" fmla="*/ 0 h 3149437"/>
              <a:gd name="connsiteX2" fmla="*/ 9215252 w 9215252"/>
              <a:gd name="connsiteY2" fmla="*/ 3149437 h 3149437"/>
              <a:gd name="connsiteX3" fmla="*/ 0 w 9215252"/>
              <a:gd name="connsiteY3" fmla="*/ 3149437 h 3149437"/>
              <a:gd name="connsiteX4" fmla="*/ 0 w 9215252"/>
              <a:gd name="connsiteY4" fmla="*/ 0 h 3149437"/>
              <a:gd name="connsiteX5" fmla="*/ 65928 w 9215252"/>
              <a:gd name="connsiteY5" fmla="*/ 1573128 h 3149437"/>
              <a:gd name="connsiteX6" fmla="*/ 65928 w 9215252"/>
              <a:gd name="connsiteY6" fmla="*/ 3107638 h 3149437"/>
              <a:gd name="connsiteX7" fmla="*/ 5026811 w 9215252"/>
              <a:gd name="connsiteY7" fmla="*/ 3107638 h 3149437"/>
              <a:gd name="connsiteX8" fmla="*/ 5026811 w 9215252"/>
              <a:gd name="connsiteY8" fmla="*/ 1573128 h 3149437"/>
              <a:gd name="connsiteX9" fmla="*/ 65928 w 9215252"/>
              <a:gd name="connsiteY9" fmla="*/ 1573128 h 314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15252" h="3149437">
                <a:moveTo>
                  <a:pt x="0" y="0"/>
                </a:moveTo>
                <a:lnTo>
                  <a:pt x="9215252" y="0"/>
                </a:lnTo>
                <a:lnTo>
                  <a:pt x="9215252" y="3149437"/>
                </a:lnTo>
                <a:lnTo>
                  <a:pt x="0" y="3149437"/>
                </a:lnTo>
                <a:lnTo>
                  <a:pt x="0" y="0"/>
                </a:lnTo>
                <a:close/>
                <a:moveTo>
                  <a:pt x="65928" y="1573128"/>
                </a:moveTo>
                <a:lnTo>
                  <a:pt x="65928" y="3107638"/>
                </a:lnTo>
                <a:lnTo>
                  <a:pt x="5026811" y="3107638"/>
                </a:lnTo>
                <a:lnTo>
                  <a:pt x="5026811" y="1573128"/>
                </a:lnTo>
                <a:lnTo>
                  <a:pt x="65928" y="1573128"/>
                </a:lnTo>
                <a:close/>
              </a:path>
            </a:pathLst>
          </a:cu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68B5D50-1F81-85FE-F39C-75FF1E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931" y="689973"/>
            <a:ext cx="4736598" cy="1366695"/>
          </a:xfrm>
        </p:spPr>
        <p:txBody>
          <a:bodyPr/>
          <a:lstStyle/>
          <a:p>
            <a:pPr algn="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دوگانه‌ی کدگذار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BC626-75AE-5640-811E-1107D28A3DDD}"/>
              </a:ext>
            </a:extLst>
          </p:cNvPr>
          <p:cNvSpPr txBox="1"/>
          <p:nvPr/>
        </p:nvSpPr>
        <p:spPr>
          <a:xfrm>
            <a:off x="0" y="6548174"/>
            <a:ext cx="11491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Yao,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Kaichun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et al. "Dual encoding for abstractive text summarization."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IEEE transactions on cybernetics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50.3 (2018): 985-996</a:t>
            </a:r>
            <a:endParaRPr lang="en-US" sz="140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820A84D-C00D-B093-B8E7-B577CBD85696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83092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1213059"/>
            <a:ext cx="5252218" cy="1698722"/>
          </a:xfrm>
        </p:spPr>
        <p:txBody>
          <a:bodyPr/>
          <a:lstStyle/>
          <a:p>
            <a:pPr algn="r"/>
            <a:r>
              <a:rPr lang="fa-IR" sz="24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مشکل شبکه‌ی بازگشتی و</a:t>
            </a:r>
            <a:br>
              <a:rPr lang="en-US" sz="24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24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chemeClr val="accent3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ارائه‌ی مدل</a:t>
            </a:r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chemeClr val="accent3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ترنسفورمر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5D077-627C-56AE-D0C0-5CCBE7833DDB}"/>
              </a:ext>
            </a:extLst>
          </p:cNvPr>
          <p:cNvSpPr txBox="1"/>
          <p:nvPr/>
        </p:nvSpPr>
        <p:spPr>
          <a:xfrm>
            <a:off x="1145194" y="4508938"/>
            <a:ext cx="8986777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شبکه‌ی بازگشتی برای پردازش داده‌های دنباله‌ای مثل متن طراحی شده است اما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قادر به دریافت وابستگی های طولانی بین کلمات در یک جمله نیست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algn="r" rtl="1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مدل ترنسفورمر با استفاده از مکانیزم توجه به خود می تواند به هر کلمه ای در یک جمله، صرف نظر از موقعیت آن، توجه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کرده و وابستگی های دوربرد را به دست آورد.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1B71F-5AF0-5708-E5F2-0D919DDE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46" y="849120"/>
            <a:ext cx="2450699" cy="328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9D952-E277-192C-408F-ECC4249AEC5C}"/>
              </a:ext>
            </a:extLst>
          </p:cNvPr>
          <p:cNvSpPr txBox="1"/>
          <p:nvPr/>
        </p:nvSpPr>
        <p:spPr>
          <a:xfrm>
            <a:off x="0" y="6334780"/>
            <a:ext cx="11483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Vaswani, A.,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Shazeer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N., Parmar, N.,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Uszkoreit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J., Jones, L., Gomez, A. N., ... &amp;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Polosukhin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I. (2017). Attention is all you need.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Advances in neural information processing systems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30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9C0947-F282-15C9-E2CD-C4CE3BDFDB99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08933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775718C2-74DE-D71B-DD1D-FA316D455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1" b="-90428"/>
          <a:stretch/>
        </p:blipFill>
        <p:spPr>
          <a:xfrm>
            <a:off x="414769" y="920058"/>
            <a:ext cx="6519417" cy="715384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101AD3-FEA0-47E3-4950-6A0A307ED0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16278" y="2802149"/>
            <a:ext cx="4954212" cy="20071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ساختار کلی مشابه ترنسفورمر</a:t>
            </a:r>
            <a:endParaRPr lang="en-US" sz="24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r>
              <a:rPr lang="fa-IR" sz="2400" dirty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(ترکیبی از برت و جی‌پی‌تی)</a:t>
            </a:r>
            <a:endParaRPr lang="af-ZA" sz="24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0F4AC-5060-11D8-E0F4-F0C9FABF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مدل بارت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9C738C-7DB6-94B4-5B9B-0DF358A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84" r="8784"/>
          <a:stretch/>
        </p:blipFill>
        <p:spPr>
          <a:xfrm>
            <a:off x="553861" y="762453"/>
            <a:ext cx="2419045" cy="26544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300D5C3B-BAFF-1FB7-351A-7A8B3E07C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10" t="-8355" r="-322" b="8355"/>
          <a:stretch/>
        </p:blipFill>
        <p:spPr>
          <a:xfrm>
            <a:off x="3111998" y="533878"/>
            <a:ext cx="2419045" cy="26544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B4B79-66EA-D76B-838E-D69ADEC3D04B}"/>
              </a:ext>
            </a:extLst>
          </p:cNvPr>
          <p:cNvSpPr txBox="1"/>
          <p:nvPr/>
        </p:nvSpPr>
        <p:spPr>
          <a:xfrm>
            <a:off x="0" y="6390069"/>
            <a:ext cx="1174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Lewis, M., Liu, Y. (2020, July). BART: Denoising Sequence-to-Sequence Pre-training for Natural Language Generation, Translation, and Comprehension. In </a:t>
            </a:r>
            <a:r>
              <a:rPr lang="en-US" sz="12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58th Annual Meeting of the Association for Computational Linguistics</a:t>
            </a: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 (pp. 7871-7880).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604017-0C7A-5A76-0A31-EC7AD1989DDE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494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101AD3-FEA0-47E3-4950-6A0A307ED0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25243" y="1884010"/>
            <a:ext cx="4254054" cy="2007158"/>
          </a:xfrm>
        </p:spPr>
        <p:txBody>
          <a:bodyPr/>
          <a:lstStyle/>
          <a:p>
            <a:pPr algn="justLow"/>
            <a:endParaRPr lang="af-ZA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پیش‌آموزش با ایجاد نواقص در سند ورودی </a:t>
            </a:r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تلاش برای بازسازی متن اولیه با  بهینه کردن آنتروپی متقاطع بین</a:t>
            </a:r>
            <a:r>
              <a:rPr lang="af-ZA" sz="24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خروجی کدگشا و سند اولیه </a:t>
            </a:r>
          </a:p>
          <a:p>
            <a:pPr algn="justLow"/>
            <a:endParaRPr lang="af-ZA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/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Low">
              <a:buFont typeface="Arial" panose="020B0604020202020204" pitchFamily="34" charset="0"/>
              <a:buChar char="•"/>
            </a:pPr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/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/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/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/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0F4AC-5060-11D8-E0F4-F0C9FABF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پیش آموزش بارت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275D3782-168B-5DE8-A093-05FCFDD49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5041" b="-90428"/>
          <a:stretch/>
        </p:blipFill>
        <p:spPr>
          <a:xfrm>
            <a:off x="486262" y="606197"/>
            <a:ext cx="5321367" cy="58392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C914A-03D4-BDA6-0A3E-79995DCF8661}"/>
              </a:ext>
            </a:extLst>
          </p:cNvPr>
          <p:cNvSpPr txBox="1"/>
          <p:nvPr/>
        </p:nvSpPr>
        <p:spPr>
          <a:xfrm>
            <a:off x="0" y="6390069"/>
            <a:ext cx="1174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Lewis, M., Liu, Y. (2020, July). BART: Denoising Sequence-to-Sequence Pre-training for Natural Language Generation, Translation, and Comprehension. In </a:t>
            </a:r>
            <a:r>
              <a:rPr lang="en-US" sz="12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58th Annual Meeting of the Association for Computational Linguistics</a:t>
            </a: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 (pp. 7871-7880).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D8FC80-0335-4B22-0BB5-6D863A5F7135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94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101AD3-FEA0-47E3-4950-6A0A307ED0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34594" y="2342104"/>
            <a:ext cx="4435895" cy="20071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پنهان‌سازی توکن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حذف توکن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پرکردن متن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جابه‌جا‌سازی جمله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چرخش سند</a:t>
            </a:r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endParaRPr lang="fa-IR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0F4AC-5060-11D8-E0F4-F0C9FABF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 روش‌های ناقص‌سازی متن ورودی در بارت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E7DB-7FC3-FED3-D00E-24159D23B375}"/>
              </a:ext>
            </a:extLst>
          </p:cNvPr>
          <p:cNvSpPr txBox="1"/>
          <p:nvPr/>
        </p:nvSpPr>
        <p:spPr>
          <a:xfrm>
            <a:off x="528113" y="4884960"/>
            <a:ext cx="9642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چالش</a:t>
            </a: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: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این مدل برای تولید متن طراحی شده و مراحل پیش‌آموزش مخصوص خلاصه‌سازی نیستند.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73A5D-ABD8-3BB3-AA3F-4E3D2F4CC556}"/>
              </a:ext>
            </a:extLst>
          </p:cNvPr>
          <p:cNvSpPr txBox="1"/>
          <p:nvPr/>
        </p:nvSpPr>
        <p:spPr>
          <a:xfrm>
            <a:off x="0" y="6390069"/>
            <a:ext cx="1174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Lewis, M., Liu, Y. (2020, July). BART: Denoising Sequence-to-Sequence Pre-training for Natural Language Generation, Translation, and Comprehension. In </a:t>
            </a:r>
            <a:r>
              <a:rPr lang="en-US" sz="12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58th Annual Meeting of the Association for Computational Linguistics</a:t>
            </a:r>
            <a:r>
              <a:rPr lang="en-US" sz="1200" dirty="0">
                <a:latin typeface="Vazir" panose="020B0603030804020204" pitchFamily="34" charset="-78"/>
                <a:cs typeface="Vazir" panose="020B0603030804020204" pitchFamily="34" charset="-78"/>
              </a:rPr>
              <a:t> (pp. 7871-7880).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CC8F4-9657-EDCF-9857-4CD7C57A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01" y="2181966"/>
            <a:ext cx="7176266" cy="20798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68C083E-37B8-2832-EC12-3A54D8262B37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5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EE76F-9030-20BB-9244-C79E4DF6E8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3493" y="1847718"/>
            <a:ext cx="6510219" cy="20071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تولید جملات فاصله افتاده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مدل زبانی پنهان شده ( مشابه برت)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AE881-9286-E7A0-15AB-BEE62064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مدل پگاسوس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D1E99-EF34-BF48-A79A-83A7827C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4" y="2851297"/>
            <a:ext cx="9506609" cy="340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095ED-520C-B5D9-2A04-58E4329E108E}"/>
              </a:ext>
            </a:extLst>
          </p:cNvPr>
          <p:cNvSpPr txBox="1"/>
          <p:nvPr/>
        </p:nvSpPr>
        <p:spPr>
          <a:xfrm>
            <a:off x="0" y="6334780"/>
            <a:ext cx="1154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Zhang, J., Zhao, Y., Saleh, M., &amp; Liu, P. (2020, November). Pegasus: Pre-training with extracted gap-sentences for abstractive summarization. In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International Conference on Machine Learning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(pp. 11328-11339).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PMLR.c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745B05-FF92-70D0-48AB-443F56F02F0E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72105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45377"/>
            <a:ext cx="4253399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86073"/>
            <a:ext cx="1913128" cy="1054727"/>
          </a:xfrm>
        </p:spPr>
        <p:txBody>
          <a:bodyPr/>
          <a:lstStyle/>
          <a:p>
            <a:r>
              <a:rPr lang="fa-IR" sz="2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86073"/>
            <a:ext cx="1904890" cy="1054728"/>
          </a:xfrm>
        </p:spPr>
        <p:txBody>
          <a:bodyPr/>
          <a:lstStyle/>
          <a:p>
            <a:r>
              <a:rPr lang="fa-IR" sz="2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54557"/>
            <a:ext cx="1914694" cy="1089194"/>
          </a:xfrm>
        </p:spPr>
        <p:txBody>
          <a:bodyPr/>
          <a:lstStyle/>
          <a:p>
            <a:r>
              <a:rPr lang="fa-IR" sz="2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36627"/>
            <a:ext cx="1913128" cy="1107124"/>
          </a:xfrm>
        </p:spPr>
        <p:txBody>
          <a:bodyPr/>
          <a:lstStyle/>
          <a:p>
            <a:r>
              <a:rPr lang="fa-IR" sz="2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sz="2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41102"/>
            <a:ext cx="1913128" cy="1075689"/>
          </a:xfrm>
        </p:spPr>
        <p:txBody>
          <a:bodyPr/>
          <a:lstStyle/>
          <a:p>
            <a:r>
              <a:rPr lang="fa-IR" sz="2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95551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65B819B-A612-1EE3-5D3B-696C42EAC794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EE76F-9030-20BB-9244-C79E4DF6E8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51464" y="2157960"/>
            <a:ext cx="6510219" cy="200715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a-IR" sz="2800" dirty="0">
                <a:solidFill>
                  <a:schemeClr val="accent3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انتخاب جمله  تصادفی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a-IR" sz="2800" dirty="0">
                <a:solidFill>
                  <a:srgbClr val="BD361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انتخاب جمله‌ی اول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a-IR" sz="2800" dirty="0">
                <a:solidFill>
                  <a:schemeClr val="bg2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انتخاب جملات مهم متن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AE881-9286-E7A0-15AB-BEE62064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30" y="428401"/>
            <a:ext cx="7416454" cy="872309"/>
          </a:xfrm>
        </p:spPr>
        <p:txBody>
          <a:bodyPr/>
          <a:lstStyle/>
          <a:p>
            <a:pPr algn="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انواع انتخاب جملات برای جملات فاصله افتاده در پیش‌آموزش پگاسوس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6C61A-3441-A731-C821-42E99CDC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5" y="1800178"/>
            <a:ext cx="5125010" cy="3050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180D1-1B00-42B1-D9FA-D70E5F8E4473}"/>
              </a:ext>
            </a:extLst>
          </p:cNvPr>
          <p:cNvSpPr txBox="1"/>
          <p:nvPr/>
        </p:nvSpPr>
        <p:spPr>
          <a:xfrm>
            <a:off x="-1" y="6334780"/>
            <a:ext cx="11744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Zhang, J., Zhao, Y., Saleh, M., &amp; Liu, P. (2020, November). Pegasus: Pre-training with extracted gap-sentences for abstractive summarization. In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International Conference on Machine Learning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(pp. 11328-11339).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PMLR.c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435210-57E4-1A04-075F-6B293F0A904F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343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3B347E-8951-B0B6-3AC6-CCED6508229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73805" y="2342104"/>
            <a:ext cx="4987878" cy="2007158"/>
          </a:xfrm>
        </p:spPr>
        <p:txBody>
          <a:bodyPr/>
          <a:lstStyle/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ایده‌ی اصلی : حداکثر کردن حاصل ضرب داخلی بین‌ گرادیان‌های مدل در نقاط مختلف آموزش </a:t>
            </a: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کاهش سر بار محسباتی مدل های بزرگ از جمله برت و پگاسوس </a:t>
            </a:r>
          </a:p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ترکیب این الگوریتم با پگاسوس  بهترین مدل خلاصه‌سازی متون کوتاه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F97F77-D227-D30E-0A17-C526CCF5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788" y="518843"/>
            <a:ext cx="5963133" cy="136669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بهبود پگاسوس با الگوریتم فرایادگیری بیشینه‌سازی ضرب داخلی</a:t>
            </a:r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ED6394E1-6596-CBC8-C341-513F3DA27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52" t="-25891" r="-9980" b="-22273"/>
          <a:stretch/>
        </p:blipFill>
        <p:spPr>
          <a:xfrm>
            <a:off x="510772" y="975409"/>
            <a:ext cx="4204608" cy="4613772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3F914-81F6-336A-5829-0AEBE08DD5C0}"/>
              </a:ext>
            </a:extLst>
          </p:cNvPr>
          <p:cNvSpPr txBox="1"/>
          <p:nvPr/>
        </p:nvSpPr>
        <p:spPr>
          <a:xfrm>
            <a:off x="0" y="6172523"/>
            <a:ext cx="11229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Kedia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A.,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Chinthakindi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, S. C.(2021). Beyond Reptile: Meta-learned dot-product maximization between gradients for improved single-task regularization. In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EMNLP 2021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(pp. 407-420).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013E6A-40CF-C0B4-29F2-DBFCADF927E6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14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63536C-7AEF-7A3E-31CF-E22E6A68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26" y="230364"/>
            <a:ext cx="8504345" cy="1366695"/>
          </a:xfrm>
        </p:spPr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مقایسه نتایج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C33708-4815-27D1-5BE1-966E8F09D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71510"/>
              </p:ext>
            </p:extLst>
          </p:nvPr>
        </p:nvGraphicFramePr>
        <p:xfrm>
          <a:off x="1403979" y="1328048"/>
          <a:ext cx="8311523" cy="51038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28640">
                  <a:extLst>
                    <a:ext uri="{9D8B030D-6E8A-4147-A177-3AD203B41FA5}">
                      <a16:colId xmlns:a16="http://schemas.microsoft.com/office/drawing/2014/main" val="316527248"/>
                    </a:ext>
                  </a:extLst>
                </a:gridCol>
                <a:gridCol w="1658205">
                  <a:extLst>
                    <a:ext uri="{9D8B030D-6E8A-4147-A177-3AD203B41FA5}">
                      <a16:colId xmlns:a16="http://schemas.microsoft.com/office/drawing/2014/main" val="2629606816"/>
                    </a:ext>
                  </a:extLst>
                </a:gridCol>
                <a:gridCol w="1754134">
                  <a:extLst>
                    <a:ext uri="{9D8B030D-6E8A-4147-A177-3AD203B41FA5}">
                      <a16:colId xmlns:a16="http://schemas.microsoft.com/office/drawing/2014/main" val="1673492178"/>
                    </a:ext>
                  </a:extLst>
                </a:gridCol>
                <a:gridCol w="1521162">
                  <a:extLst>
                    <a:ext uri="{9D8B030D-6E8A-4147-A177-3AD203B41FA5}">
                      <a16:colId xmlns:a16="http://schemas.microsoft.com/office/drawing/2014/main" val="1796151450"/>
                    </a:ext>
                  </a:extLst>
                </a:gridCol>
                <a:gridCol w="1449382">
                  <a:extLst>
                    <a:ext uri="{9D8B030D-6E8A-4147-A177-3AD203B41FA5}">
                      <a16:colId xmlns:a16="http://schemas.microsoft.com/office/drawing/2014/main" val="1584818011"/>
                    </a:ext>
                  </a:extLst>
                </a:gridCol>
              </a:tblGrid>
              <a:tr h="632585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Rouge-1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Rouge-2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Rouge-L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707188"/>
                  </a:ext>
                </a:extLst>
              </a:tr>
              <a:tr h="681144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CNN/</a:t>
                      </a:r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DailyMail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Dual-encoder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40.85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18.8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37.13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58494"/>
                  </a:ext>
                </a:extLst>
              </a:tr>
              <a:tr h="681144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CNN/</a:t>
                      </a:r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DailyMail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BART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44.16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21.28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641725"/>
                  </a:ext>
                </a:extLst>
              </a:tr>
              <a:tr h="681144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CNN/</a:t>
                      </a:r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DailyMail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PEGASUS</a:t>
                      </a:r>
                      <a:endParaRPr lang="fa-IR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(Base)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 41.79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18.81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38.93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277573"/>
                  </a:ext>
                </a:extLst>
              </a:tr>
              <a:tr h="681144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CNN/</a:t>
                      </a:r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DailyMail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PEGASUS</a:t>
                      </a:r>
                      <a:endParaRPr lang="fa-IR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(large)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44.17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21.47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41.11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227840"/>
                  </a:ext>
                </a:extLst>
              </a:tr>
              <a:tr h="6811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Gigaword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PEGASUS (Base)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39.7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36.9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349599"/>
                  </a:ext>
                </a:extLst>
              </a:tr>
              <a:tr h="977295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 err="1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Gigaword</a:t>
                      </a:r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PEGASUS (Base)</a:t>
                      </a:r>
                    </a:p>
                    <a:p>
                      <a:pPr algn="ctr" rtl="0"/>
                      <a:r>
                        <a:rPr lang="af-ZA" sz="2000" b="0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+DotProd</a:t>
                      </a:r>
                      <a:endParaRPr lang="en-US" sz="2000" b="0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40.6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21.0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2000" b="1" dirty="0">
                          <a:latin typeface="Abadi" panose="020B0604020104020204" pitchFamily="34" charset="0"/>
                          <a:cs typeface="Times New Roman" panose="02020603050405020304" pitchFamily="18" charset="0"/>
                        </a:rPr>
                        <a:t>37.0</a:t>
                      </a:r>
                      <a:endParaRPr lang="en-US" sz="2000" b="1" dirty="0">
                        <a:latin typeface="Abadi" panose="020B06040201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710428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193876-9A26-9F9E-5273-A0BC60AFE4A0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60705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755" y="1522226"/>
            <a:ext cx="4441188" cy="1698722"/>
          </a:xfrm>
        </p:spPr>
        <p:txBody>
          <a:bodyPr/>
          <a:lstStyle/>
          <a:p>
            <a:pPr algn="r" rtl="0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متون طولانی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FC101F03-8617-09D4-619B-F38E2F0A4F15}"/>
                  </a:ext>
                </a:extLst>
              </p:cNvPr>
              <p:cNvSpPr>
                <a:spLocks noGrp="1"/>
              </p:cNvSpPr>
              <p:nvPr>
                <p:ph type="body" sz="quarter" idx="28"/>
              </p:nvPr>
            </p:nvSpPr>
            <p:spPr>
              <a:xfrm>
                <a:off x="2224738" y="2598890"/>
                <a:ext cx="1759605" cy="1660219"/>
              </a:xfrm>
            </p:spPr>
            <p:txBody>
              <a:bodyPr/>
              <a:lstStyle/>
              <a:p>
                <a:r>
                  <a:rPr lang="fa-IR" sz="28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پیچیدگی</a:t>
                </a:r>
                <a:r>
                  <a:rPr lang="fa-IR" sz="2800" i="1" dirty="0">
                    <a:latin typeface="Vazir" panose="020B0603030804020204" pitchFamily="34" charset="-78"/>
                    <a:cs typeface="Vazir" panose="020B0603030804020204" pitchFamily="34" charset="-78"/>
                  </a:rPr>
                  <a:t>‌ فضایی</a:t>
                </a:r>
                <a:endParaRPr lang="af-ZA" sz="2800" i="1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a-IR" sz="2800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</m:ctrlPr>
                        </m:sSupPr>
                        <m:e>
                          <m:r>
                            <a:rPr lang="af-ZA" sz="2800" b="1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𝑶</m:t>
                          </m:r>
                          <m:r>
                            <a:rPr lang="af-ZA" sz="2800" b="1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(</m:t>
                          </m:r>
                          <m:r>
                            <a:rPr lang="af-ZA" sz="2800" b="1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𝑳</m:t>
                          </m:r>
                        </m:e>
                        <m:sup>
                          <m:r>
                            <a:rPr lang="af-ZA" sz="2800" b="1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𝟐</m:t>
                          </m:r>
                        </m:sup>
                      </m:sSup>
                      <m:r>
                        <a:rPr lang="af-ZA" sz="2800" b="1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𝒅</m:t>
                      </m:r>
                      <m:r>
                        <a:rPr lang="af-ZA" sz="2800" b="1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)</m:t>
                      </m:r>
                    </m:oMath>
                  </m:oMathPara>
                </a14:m>
                <a:endParaRPr lang="fa-IR" sz="28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FC101F03-8617-09D4-619B-F38E2F0A4F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8"/>
              </p:nvPr>
            </p:nvSpPr>
            <p:spPr>
              <a:xfrm>
                <a:off x="2224738" y="2598890"/>
                <a:ext cx="1759605" cy="1660219"/>
              </a:xfrm>
              <a:blipFill>
                <a:blip r:embed="rId3"/>
                <a:stretch>
                  <a:fillRect l="-2768" t="-366" r="-346" b="-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placeholder 19" descr="CPU with binary numbers and blueprint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 l="25461" r="25461"/>
          <a:stretch/>
        </p:blipFill>
        <p:spPr>
          <a:xfrm rot="5400000">
            <a:off x="581710" y="452907"/>
            <a:ext cx="5045662" cy="5783096"/>
          </a:xfrm>
          <a:blipFill>
            <a:blip r:embed="rId5"/>
            <a:stretch>
              <a:fillRect/>
            </a:stretch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85D077-627C-56AE-D0C0-5CCBE7833DDB}"/>
              </a:ext>
            </a:extLst>
          </p:cNvPr>
          <p:cNvSpPr txBox="1"/>
          <p:nvPr/>
        </p:nvSpPr>
        <p:spPr>
          <a:xfrm>
            <a:off x="6096000" y="3637053"/>
            <a:ext cx="4202943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به علت پیچیدگی محاسباتی و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فضایی</a:t>
            </a:r>
          </a:p>
          <a:p>
            <a:pPr algn="just" rtl="1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درجه دوم شبکه‌ی ترنسفورمر مدل های مبتنی بر ترنسفورمر در خلاصه‌سازی متون طولانی مشکل دارد.</a:t>
            </a:r>
          </a:p>
          <a:p>
            <a:pPr algn="just" rtl="1"/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A02C8F-3E44-583B-B293-550EB5F04531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5140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A5711-A039-392C-7EA5-C94CF9BBF1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0089" y="3151358"/>
            <a:ext cx="3502714" cy="1971363"/>
          </a:xfrm>
        </p:spPr>
        <p:txBody>
          <a:bodyPr/>
          <a:lstStyle/>
          <a:p>
            <a:pPr marL="342900" indent="-342900" algn="r">
              <a:buFont typeface="Wingdings" panose="05000000000000000000" pitchFamily="2" charset="2"/>
              <a:buChar char="§"/>
            </a:pPr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ترنسفورمر پراکنده</a:t>
            </a:r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342900" indent="-342900" algn="r">
              <a:buFont typeface="Wingdings" panose="05000000000000000000" pitchFamily="2" charset="2"/>
              <a:buChar char="§"/>
            </a:pPr>
            <a:endParaRPr lang="fa-IR" sz="2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342900" indent="-342900" algn="r">
              <a:buFont typeface="Wingdings" panose="05000000000000000000" pitchFamily="2" charset="2"/>
              <a:buChar char="§"/>
            </a:pPr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بیگ‌برد</a:t>
            </a:r>
          </a:p>
          <a:p>
            <a:pPr marL="342900" indent="-342900" algn="r">
              <a:buFont typeface="Wingdings" panose="05000000000000000000" pitchFamily="2" charset="2"/>
              <a:buChar char="§"/>
            </a:pPr>
            <a:endParaRPr lang="fa-IR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4BC887-BAAB-25A5-7967-9D44CE4F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6" y="1777117"/>
            <a:ext cx="4984832" cy="2277580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راهکارهای ارائه شده برای کاهش پیچیدگی‌ </a:t>
            </a:r>
            <a:b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فضایی ترنسفورمر</a:t>
            </a:r>
            <a:r>
              <a:rPr lang="en-US" sz="3600" dirty="0"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  <a:endParaRPr lang="fa-IR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5F494B7-26FC-DA7A-A052-32513810551F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03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9443F7-AE85-7098-9A2A-AC1BD0B9E6D9}"/>
              </a:ext>
            </a:extLst>
          </p:cNvPr>
          <p:cNvSpPr txBox="1">
            <a:spLocks/>
          </p:cNvSpPr>
          <p:nvPr/>
        </p:nvSpPr>
        <p:spPr>
          <a:xfrm>
            <a:off x="5473892" y="1902372"/>
            <a:ext cx="4664126" cy="227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کاهش پیچیدگی زمان و حافظه با معرفی</a:t>
            </a:r>
            <a:endParaRPr lang="af-ZA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">
              <a:buNone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فاکتورسازی ماتریس پراکنده‌ی توجه 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">
              <a:buNone/>
            </a:pPr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/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تمرکز روی مرتبط‌ترین اطلاعات ورودی و </a:t>
            </a:r>
            <a:endParaRPr lang="af-ZA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">
              <a:buNone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نادیده گرفتن بقیه اطلاعات</a:t>
            </a:r>
          </a:p>
          <a:p>
            <a:pPr algn="just"/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44EBA3-F06B-080C-CD21-0E56CD7D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30" y="1428647"/>
            <a:ext cx="5060018" cy="399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EAA191-2D72-DCB7-1910-C7691D90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586" y="751371"/>
            <a:ext cx="4974559" cy="1151001"/>
          </a:xfrm>
        </p:spPr>
        <p:txBody>
          <a:bodyPr/>
          <a:lstStyle/>
          <a:p>
            <a:pPr algn="r" rtl="0"/>
            <a:r>
              <a:rPr lang="fa-IR" sz="44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ترنسفورمر پراکنده</a:t>
            </a:r>
            <a:br>
              <a:rPr lang="fa-IR" sz="44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DF0C2-84B3-048F-6F34-CEDD6E1101A8}"/>
              </a:ext>
            </a:extLst>
          </p:cNvPr>
          <p:cNvSpPr txBox="1"/>
          <p:nvPr/>
        </p:nvSpPr>
        <p:spPr>
          <a:xfrm>
            <a:off x="0" y="6211669"/>
            <a:ext cx="7330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Child, R., Gray, S., Radford, A., &amp; </a:t>
            </a:r>
            <a:r>
              <a:rPr lang="en-US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Sutskever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, I. (2019). Generating long sequences with sparse transformers. </a:t>
            </a:r>
            <a:r>
              <a:rPr lang="en-US" sz="1600" i="1" dirty="0" err="1">
                <a:latin typeface="Vazir" panose="020B0603030804020204" pitchFamily="34" charset="-78"/>
                <a:cs typeface="Vazir" panose="020B0603030804020204" pitchFamily="34" charset="-78"/>
              </a:rPr>
              <a:t>arXiv</a:t>
            </a:r>
            <a:r>
              <a:rPr lang="en-US" sz="1600" i="1" dirty="0">
                <a:latin typeface="Vazir" panose="020B0603030804020204" pitchFamily="34" charset="-78"/>
                <a:cs typeface="Vazir" panose="020B0603030804020204" pitchFamily="34" charset="-78"/>
              </a:rPr>
              <a:t> preprint arXiv:1904.10509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86AD13-BE05-9FC5-EC7C-854FC73B1005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48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9168D-619C-FC79-A9C3-4DE1D19BA1B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61460" y="1155410"/>
            <a:ext cx="5162709" cy="420683"/>
          </a:xfrm>
        </p:spPr>
        <p:txBody>
          <a:bodyPr/>
          <a:lstStyle/>
          <a:p>
            <a:pPr algn="r"/>
            <a:r>
              <a:rPr lang="fa-IR" sz="40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بیگ‌برد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9443F7-AE85-7098-9A2A-AC1BD0B9E6D9}"/>
              </a:ext>
            </a:extLst>
          </p:cNvPr>
          <p:cNvSpPr txBox="1">
            <a:spLocks/>
          </p:cNvSpPr>
          <p:nvPr/>
        </p:nvSpPr>
        <p:spPr>
          <a:xfrm>
            <a:off x="3947894" y="1780911"/>
            <a:ext cx="5162706" cy="461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توجه پراکنده</a:t>
            </a:r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/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از توجه رندوم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25F78-EE47-8131-2C22-375B5EC0E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0184" b="28363"/>
          <a:stretch/>
        </p:blipFill>
        <p:spPr>
          <a:xfrm>
            <a:off x="195676" y="3978362"/>
            <a:ext cx="5162706" cy="2784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4BBEBC-E9A9-0779-9916-54CCB1155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9" r="116" b="28363"/>
          <a:stretch/>
        </p:blipFill>
        <p:spPr>
          <a:xfrm>
            <a:off x="5536821" y="3978362"/>
            <a:ext cx="5162709" cy="2784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B0EC8-E015-304B-372B-3A9F853FE607}"/>
              </a:ext>
            </a:extLst>
          </p:cNvPr>
          <p:cNvSpPr txBox="1"/>
          <p:nvPr/>
        </p:nvSpPr>
        <p:spPr>
          <a:xfrm>
            <a:off x="3014600" y="28796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معرفی مکانیزم توجه جامع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5205899-8B28-4C69-862B-EE73756C0AFE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76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BDC3EF-CA75-9021-E4F3-7DFBF16F0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481"/>
          <a:stretch/>
        </p:blipFill>
        <p:spPr>
          <a:xfrm>
            <a:off x="507924" y="2978120"/>
            <a:ext cx="5933445" cy="323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16B4B-EC80-9EE1-4DF1-EF0815734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1826"/>
          <a:stretch/>
        </p:blipFill>
        <p:spPr>
          <a:xfrm>
            <a:off x="467374" y="2978119"/>
            <a:ext cx="3986049" cy="32335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FEC38-BE82-E51A-E19D-59E50843BC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54624" y="2425421"/>
            <a:ext cx="4736598" cy="20071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ماژول استنتاج از پایین </a:t>
            </a:r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به</a:t>
            </a: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 بالا</a:t>
            </a:r>
          </a:p>
          <a:p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440ED-2112-7DB9-79B4-A00BA68C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5" y="625700"/>
            <a:ext cx="9544097" cy="1366695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خلاصه‌سازی اسناد طولانی با استنتاج از بالا به پایین و پایین به بالا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525D7-6806-9A0A-0B4C-0DD5D7DA8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7" r="64280"/>
          <a:stretch/>
        </p:blipFill>
        <p:spPr>
          <a:xfrm>
            <a:off x="423963" y="2978119"/>
            <a:ext cx="2109953" cy="3233549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A52ED0D-004A-9FF8-01F8-F7F7C209864F}"/>
              </a:ext>
            </a:extLst>
          </p:cNvPr>
          <p:cNvSpPr txBox="1">
            <a:spLocks/>
          </p:cNvSpPr>
          <p:nvPr/>
        </p:nvSpPr>
        <p:spPr>
          <a:xfrm>
            <a:off x="5520913" y="3107247"/>
            <a:ext cx="4736598" cy="2007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ماژول استنتاج از بالا به پایین</a:t>
            </a:r>
          </a:p>
          <a:p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3F234B8-6C48-E3B0-DF2A-A48D221939A1}"/>
              </a:ext>
            </a:extLst>
          </p:cNvPr>
          <p:cNvSpPr txBox="1">
            <a:spLocks/>
          </p:cNvSpPr>
          <p:nvPr/>
        </p:nvSpPr>
        <p:spPr>
          <a:xfrm>
            <a:off x="5564324" y="3541794"/>
            <a:ext cx="4736598" cy="2007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ماژول کدگشا</a:t>
            </a:r>
          </a:p>
          <a:p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AC05D-0A03-8D76-31A2-370260088F63}"/>
              </a:ext>
            </a:extLst>
          </p:cNvPr>
          <p:cNvSpPr txBox="1"/>
          <p:nvPr/>
        </p:nvSpPr>
        <p:spPr>
          <a:xfrm>
            <a:off x="112603" y="6211669"/>
            <a:ext cx="10816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Pang, B.(2023). Long Document Summarization with Top-down and Bottom-up Inference. In </a:t>
            </a:r>
            <a:r>
              <a:rPr lang="en-US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EACL 2023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(pp. 1237-1254).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00746F-B9B5-FB61-9A10-3586A6705A2C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69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FEC38-BE82-E51A-E19D-59E50843BC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8627" y="1909498"/>
            <a:ext cx="7822595" cy="20071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ثبت وابستگی‌های محلی با استفاده از مکانیزم توجه پراکنده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حفظ جزِئیات سند در سطح توکن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کمک به ایجاد خلاصه‌ی دقیق و حاوی اطلاعات مفید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440ED-2112-7DB9-79B4-A00BA68C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5" y="542803"/>
            <a:ext cx="9544097" cy="1366695"/>
          </a:xfrm>
        </p:spPr>
        <p:txBody>
          <a:bodyPr/>
          <a:lstStyle/>
          <a:p>
            <a:pPr algn="r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ماژول استنتاج از پایین به بالا</a:t>
            </a:r>
            <a:b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endParaRPr lang="fa-IR" sz="4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E3AF31-BA14-BC02-B04D-2D8BE83DC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7613"/>
          <a:stretch/>
        </p:blipFill>
        <p:spPr>
          <a:xfrm>
            <a:off x="526704" y="3083996"/>
            <a:ext cx="139514" cy="3231201"/>
          </a:xfrm>
          <a:custGeom>
            <a:avLst/>
            <a:gdLst>
              <a:gd name="connsiteX0" fmla="*/ 0 w 139514"/>
              <a:gd name="connsiteY0" fmla="*/ 0 h 3231201"/>
              <a:gd name="connsiteX1" fmla="*/ 139514 w 139514"/>
              <a:gd name="connsiteY1" fmla="*/ 0 h 3231201"/>
              <a:gd name="connsiteX2" fmla="*/ 139514 w 139514"/>
              <a:gd name="connsiteY2" fmla="*/ 3231201 h 3231201"/>
              <a:gd name="connsiteX3" fmla="*/ 0 w 139514"/>
              <a:gd name="connsiteY3" fmla="*/ 3231201 h 3231201"/>
              <a:gd name="connsiteX4" fmla="*/ 0 w 139514"/>
              <a:gd name="connsiteY4" fmla="*/ 0 h 323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14" h="3231201">
                <a:moveTo>
                  <a:pt x="0" y="0"/>
                </a:moveTo>
                <a:lnTo>
                  <a:pt x="139514" y="0"/>
                </a:lnTo>
                <a:lnTo>
                  <a:pt x="139514" y="3231201"/>
                </a:lnTo>
                <a:lnTo>
                  <a:pt x="0" y="3231201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9ACCF2-0139-76D5-01C6-B0324A1D3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5286" r="-1481"/>
          <a:stretch/>
        </p:blipFill>
        <p:spPr>
          <a:xfrm>
            <a:off x="2589765" y="3083996"/>
            <a:ext cx="3870384" cy="3231201"/>
          </a:xfrm>
          <a:custGeom>
            <a:avLst/>
            <a:gdLst>
              <a:gd name="connsiteX0" fmla="*/ 0 w 3870384"/>
              <a:gd name="connsiteY0" fmla="*/ 0 h 3231201"/>
              <a:gd name="connsiteX1" fmla="*/ 3870384 w 3870384"/>
              <a:gd name="connsiteY1" fmla="*/ 0 h 3231201"/>
              <a:gd name="connsiteX2" fmla="*/ 3870384 w 3870384"/>
              <a:gd name="connsiteY2" fmla="*/ 3231201 h 3231201"/>
              <a:gd name="connsiteX3" fmla="*/ 0 w 3870384"/>
              <a:gd name="connsiteY3" fmla="*/ 3231201 h 3231201"/>
              <a:gd name="connsiteX4" fmla="*/ 0 w 3870384"/>
              <a:gd name="connsiteY4" fmla="*/ 0 h 323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384" h="3231201">
                <a:moveTo>
                  <a:pt x="0" y="0"/>
                </a:moveTo>
                <a:lnTo>
                  <a:pt x="3870384" y="0"/>
                </a:lnTo>
                <a:lnTo>
                  <a:pt x="3870384" y="3231201"/>
                </a:lnTo>
                <a:lnTo>
                  <a:pt x="0" y="3231201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ED2FDD-358D-D22F-956F-5CF1FB984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1" r="64714"/>
          <a:stretch/>
        </p:blipFill>
        <p:spPr>
          <a:xfrm>
            <a:off x="647126" y="3083996"/>
            <a:ext cx="1942640" cy="3231201"/>
          </a:xfrm>
          <a:custGeom>
            <a:avLst/>
            <a:gdLst>
              <a:gd name="connsiteX0" fmla="*/ 0 w 1942640"/>
              <a:gd name="connsiteY0" fmla="*/ 0 h 3231201"/>
              <a:gd name="connsiteX1" fmla="*/ 1942640 w 1942640"/>
              <a:gd name="connsiteY1" fmla="*/ 0 h 3231201"/>
              <a:gd name="connsiteX2" fmla="*/ 1942640 w 1942640"/>
              <a:gd name="connsiteY2" fmla="*/ 3231201 h 3231201"/>
              <a:gd name="connsiteX3" fmla="*/ 0 w 1942640"/>
              <a:gd name="connsiteY3" fmla="*/ 3231201 h 323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640" h="3231201">
                <a:moveTo>
                  <a:pt x="0" y="0"/>
                </a:moveTo>
                <a:lnTo>
                  <a:pt x="1942640" y="0"/>
                </a:lnTo>
                <a:lnTo>
                  <a:pt x="1942640" y="3231201"/>
                </a:lnTo>
                <a:lnTo>
                  <a:pt x="0" y="3231201"/>
                </a:ln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FE171-3D08-2E42-8A8C-FE3319C51609}"/>
              </a:ext>
            </a:extLst>
          </p:cNvPr>
          <p:cNvSpPr txBox="1"/>
          <p:nvPr/>
        </p:nvSpPr>
        <p:spPr>
          <a:xfrm>
            <a:off x="112603" y="6211669"/>
            <a:ext cx="10816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Pang, B.(2023). Long Document Summarization with Top-down and Bottom-up Inference. In </a:t>
            </a:r>
            <a:r>
              <a:rPr lang="en-US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EACL 2023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(pp. 1237-1254).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EF1001-68C5-E22B-E82A-5B34FCF24248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241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FEC38-BE82-E51A-E19D-59E50843BC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94043" y="1635922"/>
            <a:ext cx="6652401" cy="20071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ثبت وابستگی‌های دوربرد و محتوای جامع سند</a:t>
            </a:r>
          </a:p>
          <a:p>
            <a:endParaRPr lang="fa-IR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440ED-2112-7DB9-79B4-A00BA68C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5" y="542803"/>
            <a:ext cx="9544097" cy="1366695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ماژول استنتاج از بالا به پایین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FAD7D-0E6E-E76F-CC5D-6971CDCA7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" r="-1481"/>
          <a:stretch/>
        </p:blipFill>
        <p:spPr>
          <a:xfrm>
            <a:off x="507611" y="3081648"/>
            <a:ext cx="5933445" cy="3233549"/>
          </a:xfrm>
          <a:custGeom>
            <a:avLst/>
            <a:gdLst>
              <a:gd name="connsiteX0" fmla="*/ 0 w 5933445"/>
              <a:gd name="connsiteY0" fmla="*/ 0 h 3233549"/>
              <a:gd name="connsiteX1" fmla="*/ 5933445 w 5933445"/>
              <a:gd name="connsiteY1" fmla="*/ 0 h 3233549"/>
              <a:gd name="connsiteX2" fmla="*/ 5933445 w 5933445"/>
              <a:gd name="connsiteY2" fmla="*/ 3233549 h 3233549"/>
              <a:gd name="connsiteX3" fmla="*/ 4620201 w 5933445"/>
              <a:gd name="connsiteY3" fmla="*/ 3233549 h 3233549"/>
              <a:gd name="connsiteX4" fmla="*/ 4620201 w 5933445"/>
              <a:gd name="connsiteY4" fmla="*/ 20140 h 3233549"/>
              <a:gd name="connsiteX5" fmla="*/ 2002507 w 5933445"/>
              <a:gd name="connsiteY5" fmla="*/ 20140 h 3233549"/>
              <a:gd name="connsiteX6" fmla="*/ 2002507 w 5933445"/>
              <a:gd name="connsiteY6" fmla="*/ 3233549 h 3233549"/>
              <a:gd name="connsiteX7" fmla="*/ 0 w 5933445"/>
              <a:gd name="connsiteY7" fmla="*/ 3233549 h 3233549"/>
              <a:gd name="connsiteX8" fmla="*/ 0 w 5933445"/>
              <a:gd name="connsiteY8" fmla="*/ 0 h 323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445" h="3233549">
                <a:moveTo>
                  <a:pt x="0" y="0"/>
                </a:moveTo>
                <a:lnTo>
                  <a:pt x="5933445" y="0"/>
                </a:lnTo>
                <a:lnTo>
                  <a:pt x="5933445" y="3233549"/>
                </a:lnTo>
                <a:lnTo>
                  <a:pt x="4620201" y="3233549"/>
                </a:lnTo>
                <a:lnTo>
                  <a:pt x="4620201" y="20140"/>
                </a:lnTo>
                <a:lnTo>
                  <a:pt x="2002507" y="20140"/>
                </a:lnTo>
                <a:lnTo>
                  <a:pt x="2002507" y="3233549"/>
                </a:lnTo>
                <a:lnTo>
                  <a:pt x="0" y="323354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CE356-A25C-FDD4-E7B6-3F541361C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0" t="623" r="20979"/>
          <a:stretch/>
        </p:blipFill>
        <p:spPr>
          <a:xfrm>
            <a:off x="2510118" y="3101788"/>
            <a:ext cx="2617694" cy="3213409"/>
          </a:xfrm>
          <a:custGeom>
            <a:avLst/>
            <a:gdLst>
              <a:gd name="connsiteX0" fmla="*/ 0 w 2617694"/>
              <a:gd name="connsiteY0" fmla="*/ 0 h 3213409"/>
              <a:gd name="connsiteX1" fmla="*/ 2617694 w 2617694"/>
              <a:gd name="connsiteY1" fmla="*/ 0 h 3213409"/>
              <a:gd name="connsiteX2" fmla="*/ 2617694 w 2617694"/>
              <a:gd name="connsiteY2" fmla="*/ 3213409 h 3213409"/>
              <a:gd name="connsiteX3" fmla="*/ 0 w 2617694"/>
              <a:gd name="connsiteY3" fmla="*/ 3213409 h 32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694" h="3213409">
                <a:moveTo>
                  <a:pt x="0" y="0"/>
                </a:moveTo>
                <a:lnTo>
                  <a:pt x="2617694" y="0"/>
                </a:lnTo>
                <a:lnTo>
                  <a:pt x="2617694" y="3213409"/>
                </a:lnTo>
                <a:lnTo>
                  <a:pt x="0" y="321340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309C77-0D04-9846-799D-CC744CCA25E2}"/>
              </a:ext>
            </a:extLst>
          </p:cNvPr>
          <p:cNvSpPr txBox="1"/>
          <p:nvPr/>
        </p:nvSpPr>
        <p:spPr>
          <a:xfrm>
            <a:off x="112603" y="6211669"/>
            <a:ext cx="10816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Pang, B.(2023). Long Document Summarization with Top-down and Bottom-up Inference. In </a:t>
            </a:r>
            <a:r>
              <a:rPr lang="en-US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EACL 2023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(pp. 1237-1254).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A01F41-9164-80D5-2A37-D8321480B2C9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53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8">
            <a:extLst>
              <a:ext uri="{FF2B5EF4-FFF2-40B4-BE49-F238E27FC236}">
                <a16:creationId xmlns:a16="http://schemas.microsoft.com/office/drawing/2014/main" id="{96D110DB-1D72-3D6B-F760-059CE928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129167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chemeClr val="accent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chemeClr val="accent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9F13EBE-1BFF-E71C-BDC8-41F66C6284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857250" cy="1054727"/>
          </a:xfrm>
        </p:spPr>
        <p:txBody>
          <a:bodyPr/>
          <a:lstStyle/>
          <a:p>
            <a:r>
              <a:rPr lang="fa-IR" sz="2000" b="1" dirty="0">
                <a:solidFill>
                  <a:schemeClr val="bg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E187068-CCE4-16FE-9002-591EEFEDAC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1"/>
            <a:ext cx="1849253" cy="1054728"/>
          </a:xfrm>
        </p:spPr>
        <p:txBody>
          <a:bodyPr/>
          <a:lstStyle/>
          <a:p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BA855A-A65F-AFDC-223C-0EF6AE284C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5"/>
            <a:ext cx="1858770" cy="1089194"/>
          </a:xfrm>
        </p:spPr>
        <p:txBody>
          <a:bodyPr/>
          <a:lstStyle/>
          <a:p>
            <a:r>
              <a:rPr lang="fa-IR" sz="2000" b="1" dirty="0">
                <a:solidFill>
                  <a:schemeClr val="bg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FC6AC59-9747-25DF-57FA-A63A382CAE7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26795"/>
            <a:ext cx="1857250" cy="1107124"/>
          </a:xfrm>
        </p:spPr>
        <p:txBody>
          <a:bodyPr/>
          <a:lstStyle/>
          <a:p>
            <a:r>
              <a:rPr lang="fa-IR" b="1" dirty="0">
                <a:solidFill>
                  <a:schemeClr val="bg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5898814B-493F-7591-4059-1B76D3B932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857250" cy="1075689"/>
          </a:xfrm>
        </p:spPr>
        <p:txBody>
          <a:bodyPr/>
          <a:lstStyle/>
          <a:p>
            <a:r>
              <a:rPr lang="fa-IR" sz="2000" b="1" dirty="0">
                <a:solidFill>
                  <a:schemeClr val="bg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2E494703-9AF9-4623-46BA-773D47BC7954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3994616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9B5518-3006-67D3-34D3-2621DCC0E865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578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FEC38-BE82-E51A-E19D-59E50843BC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7611" y="1872948"/>
            <a:ext cx="9648160" cy="2007158"/>
          </a:xfrm>
        </p:spPr>
        <p:txBody>
          <a:bodyPr/>
          <a:lstStyle/>
          <a:p>
            <a:r>
              <a:rPr lang="fa-IR" sz="2400" dirty="0">
                <a:latin typeface="Vazir" panose="020B0603030804020204" pitchFamily="34" charset="-78"/>
                <a:cs typeface="Vazir" panose="020B0603030804020204" pitchFamily="34" charset="-78"/>
              </a:rPr>
              <a:t>مثل سایر مدل‌های کدگذار کدگشا، این بخش وظیفه‌ی تولید خلاصه را برعهده دارد.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440ED-2112-7DB9-79B4-A00BA68C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5" y="542803"/>
            <a:ext cx="9544097" cy="1366695"/>
          </a:xfrm>
        </p:spPr>
        <p:txBody>
          <a:bodyPr/>
          <a:lstStyle/>
          <a:p>
            <a:pPr algn="justLow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ماژول کدگشا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E66CD-95D5-DD1B-77C0-B0A21E58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2393" t="1732" r="33399" b="3175"/>
          <a:stretch/>
        </p:blipFill>
        <p:spPr>
          <a:xfrm>
            <a:off x="647125" y="3137647"/>
            <a:ext cx="3745581" cy="3074894"/>
          </a:xfrm>
          <a:custGeom>
            <a:avLst/>
            <a:gdLst>
              <a:gd name="connsiteX0" fmla="*/ 0 w 3745581"/>
              <a:gd name="connsiteY0" fmla="*/ 0 h 3074894"/>
              <a:gd name="connsiteX1" fmla="*/ 3745581 w 3745581"/>
              <a:gd name="connsiteY1" fmla="*/ 0 h 3074894"/>
              <a:gd name="connsiteX2" fmla="*/ 3745581 w 3745581"/>
              <a:gd name="connsiteY2" fmla="*/ 3074894 h 3074894"/>
              <a:gd name="connsiteX3" fmla="*/ 0 w 3745581"/>
              <a:gd name="connsiteY3" fmla="*/ 3074894 h 3074894"/>
              <a:gd name="connsiteX4" fmla="*/ 0 w 3745581"/>
              <a:gd name="connsiteY4" fmla="*/ 0 h 307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5581" h="3074894">
                <a:moveTo>
                  <a:pt x="0" y="0"/>
                </a:moveTo>
                <a:lnTo>
                  <a:pt x="3745581" y="0"/>
                </a:lnTo>
                <a:lnTo>
                  <a:pt x="3745581" y="3074894"/>
                </a:lnTo>
                <a:lnTo>
                  <a:pt x="0" y="30748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2862E-8184-DC2C-31BC-CEB6551F5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481"/>
          <a:stretch/>
        </p:blipFill>
        <p:spPr>
          <a:xfrm>
            <a:off x="507611" y="3081648"/>
            <a:ext cx="5919767" cy="3233549"/>
          </a:xfrm>
          <a:custGeom>
            <a:avLst/>
            <a:gdLst>
              <a:gd name="connsiteX0" fmla="*/ 0 w 5919767"/>
              <a:gd name="connsiteY0" fmla="*/ 0 h 3233549"/>
              <a:gd name="connsiteX1" fmla="*/ 5919767 w 5919767"/>
              <a:gd name="connsiteY1" fmla="*/ 0 h 3233549"/>
              <a:gd name="connsiteX2" fmla="*/ 5919767 w 5919767"/>
              <a:gd name="connsiteY2" fmla="*/ 3233549 h 3233549"/>
              <a:gd name="connsiteX3" fmla="*/ 0 w 5919767"/>
              <a:gd name="connsiteY3" fmla="*/ 3233549 h 3233549"/>
              <a:gd name="connsiteX4" fmla="*/ 0 w 5919767"/>
              <a:gd name="connsiteY4" fmla="*/ 0 h 3233549"/>
              <a:gd name="connsiteX5" fmla="*/ 139514 w 5919767"/>
              <a:gd name="connsiteY5" fmla="*/ 55999 h 3233549"/>
              <a:gd name="connsiteX6" fmla="*/ 139514 w 5919767"/>
              <a:gd name="connsiteY6" fmla="*/ 3130893 h 3233549"/>
              <a:gd name="connsiteX7" fmla="*/ 3885095 w 5919767"/>
              <a:gd name="connsiteY7" fmla="*/ 3130893 h 3233549"/>
              <a:gd name="connsiteX8" fmla="*/ 3885095 w 5919767"/>
              <a:gd name="connsiteY8" fmla="*/ 55999 h 3233549"/>
              <a:gd name="connsiteX9" fmla="*/ 139514 w 5919767"/>
              <a:gd name="connsiteY9" fmla="*/ 55999 h 323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9767" h="3233549">
                <a:moveTo>
                  <a:pt x="0" y="0"/>
                </a:moveTo>
                <a:lnTo>
                  <a:pt x="5919767" y="0"/>
                </a:lnTo>
                <a:lnTo>
                  <a:pt x="5919767" y="3233549"/>
                </a:lnTo>
                <a:lnTo>
                  <a:pt x="0" y="3233549"/>
                </a:lnTo>
                <a:lnTo>
                  <a:pt x="0" y="0"/>
                </a:lnTo>
                <a:close/>
                <a:moveTo>
                  <a:pt x="139514" y="55999"/>
                </a:moveTo>
                <a:lnTo>
                  <a:pt x="139514" y="3130893"/>
                </a:lnTo>
                <a:lnTo>
                  <a:pt x="3885095" y="3130893"/>
                </a:lnTo>
                <a:lnTo>
                  <a:pt x="3885095" y="55999"/>
                </a:lnTo>
                <a:lnTo>
                  <a:pt x="139514" y="55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08634-5605-6728-DF79-F07FFBD1F614}"/>
              </a:ext>
            </a:extLst>
          </p:cNvPr>
          <p:cNvSpPr txBox="1"/>
          <p:nvPr/>
        </p:nvSpPr>
        <p:spPr>
          <a:xfrm>
            <a:off x="112603" y="6211669"/>
            <a:ext cx="10816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Pang, B.(2023). Long Document Summarization with Top-down and Bottom-up Inference. In </a:t>
            </a:r>
            <a:r>
              <a:rPr lang="en-US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EACL 2023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(pp. 1237-1254).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8989AEC-F8E2-ED4D-7038-C22F613EBC01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878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8">
            <a:extLst>
              <a:ext uri="{FF2B5EF4-FFF2-40B4-BE49-F238E27FC236}">
                <a16:creationId xmlns:a16="http://schemas.microsoft.com/office/drawing/2014/main" id="{34BFC7B8-BD09-E881-E8AB-91F23474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3429000"/>
            <a:ext cx="4253399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rgbClr val="00206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rgbClr val="00206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EF0A05A-CF78-6F4A-BE01-7EE729DB60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913128" cy="1054727"/>
          </a:xfrm>
        </p:spPr>
        <p:txBody>
          <a:bodyPr/>
          <a:lstStyle/>
          <a:p>
            <a:r>
              <a:rPr lang="fa-IR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47FE33-C94C-0C82-E67D-4A3F4AE4AB0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1"/>
            <a:ext cx="1904890" cy="1054728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A3B1E6F-8EE4-62FD-D140-375E26900F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5"/>
            <a:ext cx="1914694" cy="1089194"/>
          </a:xfrm>
        </p:spPr>
        <p:txBody>
          <a:bodyPr/>
          <a:lstStyle/>
          <a:p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997556C4-E21E-4A11-2BA5-566E9F191B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26795"/>
            <a:ext cx="1913128" cy="1107124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AD76923C-2032-96FE-84C3-8F5C328B7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913128" cy="1075689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4DF1F932-E016-C50F-BB88-4A0AFA57B12B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D6E0EB"/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DC48C3-11FA-47B0-C0DE-0BB26BF617B3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5227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62B63-8AB8-D797-843D-6E282CEB53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0023" y="720426"/>
            <a:ext cx="5162709" cy="420683"/>
          </a:xfrm>
        </p:spPr>
        <p:txBody>
          <a:bodyPr/>
          <a:lstStyle/>
          <a:p>
            <a:pPr algn="r"/>
            <a:r>
              <a:rPr lang="fa-IR" sz="24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ﺣﻞ ﭼﺎﻟﺶ ﻫﺎﻱ ﻣﺪﻝ بازگشتی ﻋﻤﻴﻖ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B48D-D173-1973-3B2E-227F34C17B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0034" y="1313835"/>
            <a:ext cx="5162706" cy="768791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افزایش نوآوری و کیفیت خلاصه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F8CE3-E9C9-8F6D-B007-EE299BBEA3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9387" y="2590210"/>
            <a:ext cx="5793345" cy="420683"/>
          </a:xfrm>
        </p:spPr>
        <p:txBody>
          <a:bodyPr/>
          <a:lstStyle/>
          <a:p>
            <a:pPr algn="r"/>
            <a:r>
              <a:rPr lang="fa-IR" sz="24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ﺍﻳﺠﺎﺩ ﻣﻌﻴﺎﺭﻫﺎ ﻭ ﭘﺎﺩﺍﺵﻫﺎﻱ ﺟﺪﻳﺪ برای خلاصه‌سازی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C77E9-214C-962E-A505-9815EAC697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0027" y="3985580"/>
            <a:ext cx="5162705" cy="460747"/>
          </a:xfrm>
        </p:spPr>
        <p:txBody>
          <a:bodyPr/>
          <a:lstStyle/>
          <a:p>
            <a:pPr algn="r"/>
            <a:r>
              <a:rPr lang="fa-IR" sz="24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ﺍﻳﺠﺎﺩ ﺧﻼﺻﻪ ﻣﺘﻨﺎﺳﺐ ﺑﺎ ﻧﻴﺎﺯ ﻛﺎﺭﺑﺮ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D55FE7-2D07-7CA9-B459-B7B97241267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291" y="3267654"/>
            <a:ext cx="5162709" cy="948299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جلوگیری از ایجاد خلاصه‌های تکراری یا غیر انتزاعی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3C1D45-262D-F2EF-9875-EF99F00FFC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0023" y="4634847"/>
            <a:ext cx="5162709" cy="948299"/>
          </a:xfrm>
        </p:spPr>
        <p:txBody>
          <a:bodyPr/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اعمال سلیقه‌ی کاربر ﺑﺮﺍﻱ ﻛﻨﺘﺮﻝ ﺟﻨﺒﻪﻫﺎﻱ ﻣﺨﺘﻠﻒ ﺧﻼﺻﻪﻫﺎﻱ ﺗﻮﻟﻴﺪ ﺷﺪﻩ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052EA1-81A0-B728-4C8A-41025DF3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28" y="849710"/>
            <a:ext cx="3307548" cy="1843131"/>
          </a:xfrm>
        </p:spPr>
        <p:txBody>
          <a:bodyPr/>
          <a:lstStyle/>
          <a:p>
            <a:pPr algn="justLow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شیوه‌های استفاده از ﻳﺎﺩﮔﻴﺮﻱ ﺗﻘﻮﻳﺘﻲ در خلاصه‌سازی</a:t>
            </a:r>
            <a:endParaRPr lang="fa-IR" sz="4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87D5CC-237F-0342-2B1F-9E1D85A6C796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961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1" build="p"/>
      <p:bldP spid="4" grpId="0" build="p"/>
      <p:bldP spid="5" grpId="0" build="p"/>
      <p:bldP spid="6" grpId="0" build="p"/>
      <p:bldP spid="7" grpId="0" build="p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D9567-DA98-16EA-973E-3C809F6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531" y="421268"/>
            <a:ext cx="4518122" cy="1710138"/>
          </a:xfrm>
        </p:spPr>
        <p:txBody>
          <a:bodyPr/>
          <a:lstStyle/>
          <a:p>
            <a:pPr algn="r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مدل اینت‌سام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40674-4448-B59B-176F-EB53723686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14838" y="2427890"/>
            <a:ext cx="5739816" cy="2977975"/>
          </a:xfrm>
        </p:spPr>
        <p:txBody>
          <a:bodyPr/>
          <a:lstStyle/>
          <a:p>
            <a:endParaRPr lang="fa-IR" sz="24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ﺧﻼﺻﻪﻛﺮﺩﻥ ﺍﻃﻼﻋﺎﺕ ﻣﻬﻢ متن ورودی ﺑﺮ ﺍﺳﺎﺱ ﻛﻮﺋﺮیﻫﺎی کاربر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ارائه‌ی کوئری پیشنهادی به کاربر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ارائه‌ی معیار جدید برای ارزیابی مدل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54772EA-2C61-84E7-B020-99E8A793D200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098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40674-4448-B59B-176F-EB53723686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64816" y="1837795"/>
            <a:ext cx="5585269" cy="420683"/>
          </a:xfrm>
        </p:spPr>
        <p:txBody>
          <a:bodyPr/>
          <a:lstStyle/>
          <a:p>
            <a:r>
              <a:rPr lang="fa-IR" sz="24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معیار مساحت منحنی بازیابی امتیاز روژ-ال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8FF556-E161-CEEE-C69A-814CCDFCC4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C574B-5E1B-D9F4-17AD-B0B03B5E2F2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27AF10-120C-DD56-3E75-1E4BFB99F37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D73EA-BB94-D71A-17AB-8B168EC53A5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BF2FB0-475C-B499-2E43-F23C774025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D9567-DA98-16EA-973E-3C809F6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912" y="842678"/>
            <a:ext cx="3994173" cy="884373"/>
          </a:xfrm>
        </p:spPr>
        <p:txBody>
          <a:bodyPr/>
          <a:lstStyle/>
          <a:p>
            <a:pPr algn="r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مدل اینت‌سام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F6075-44BA-2E71-186F-F83A403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1"/>
          <a:stretch/>
        </p:blipFill>
        <p:spPr>
          <a:xfrm>
            <a:off x="222657" y="2243206"/>
            <a:ext cx="6235300" cy="367163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258B96-B615-0FD3-7D16-2F06C2C2B3EA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ECA05-6004-897F-2D62-ECE043E8D25F}"/>
              </a:ext>
            </a:extLst>
          </p:cNvPr>
          <p:cNvSpPr txBox="1"/>
          <p:nvPr/>
        </p:nvSpPr>
        <p:spPr>
          <a:xfrm>
            <a:off x="0" y="5914843"/>
            <a:ext cx="6800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Shapira, </a:t>
            </a:r>
            <a:r>
              <a:rPr lang="en-US" sz="1400" dirty="0" err="1">
                <a:latin typeface="Vazir" panose="020B0603030804020204" pitchFamily="34" charset="-78"/>
                <a:cs typeface="Vazir" panose="020B0603030804020204" pitchFamily="34" charset="-78"/>
              </a:rPr>
              <a:t>O.,et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al (2021). Extending multi-document summarization evaluation to the interactive setting. In </a:t>
            </a:r>
            <a:r>
              <a:rPr lang="en-US" sz="14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2021 Conference of the North American Chapter of the Association for Computational Linguistics: Human Language Technologies</a:t>
            </a:r>
            <a:r>
              <a:rPr 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2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5" y="1031196"/>
            <a:ext cx="5439778" cy="1710138"/>
          </a:xfrm>
        </p:spPr>
        <p:txBody>
          <a:bodyPr/>
          <a:lstStyle/>
          <a:p>
            <a:pPr algn="r" rtl="0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br>
              <a:rPr lang="en-US" sz="3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3200" dirty="0">
                <a:latin typeface="Vazir" panose="020B0603030804020204" pitchFamily="34" charset="-78"/>
                <a:cs typeface="Vazir" panose="020B0603030804020204" pitchFamily="34" charset="-78"/>
              </a:rPr>
              <a:t>نسخه‌ی بهبود یافته‌ی اینت‌سام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A5F44-0707-9CAD-5CF7-419BF89582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81960" y="3086100"/>
            <a:ext cx="4672693" cy="23197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افزودن توانایی پردازش کامل متون طولانی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بهبود سرعت عمل در پاسخ‌گویی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رعایت تعادل بین اطلاعات کلی مقاله و اطلاعات مورد نیاز کاربر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6BDAADE-591F-F291-ACB1-620BBDB34D10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161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97810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914525" y="1665528"/>
            <a:ext cx="8080813" cy="806210"/>
          </a:xfrm>
        </p:spPr>
        <p:txBody>
          <a:bodyPr/>
          <a:lstStyle/>
          <a:p>
            <a:pPr algn="r"/>
            <a:r>
              <a:rPr lang="fa-IR" sz="2000" dirty="0">
                <a:solidFill>
                  <a:schemeClr val="accent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ورودی های مدل : مجموعه اسناد ، کوئری کاربر ، تاریچه  و خلاصه‌ی مرجع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F14AF2-1670-2044-8A2C-5E48CBE3B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9" y="2337583"/>
            <a:ext cx="8450317" cy="3722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965A5-9779-212D-0BA7-29A9C5C0C861}"/>
              </a:ext>
            </a:extLst>
          </p:cNvPr>
          <p:cNvSpPr txBox="1"/>
          <p:nvPr/>
        </p:nvSpPr>
        <p:spPr>
          <a:xfrm>
            <a:off x="0" y="6060190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FF24B6-C245-D4E3-8F65-A47CEA5911AA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655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97810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144AB-B93C-1140-9ABA-C3014074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6" y="2743122"/>
            <a:ext cx="8474324" cy="3224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ACB6B6-D876-012E-4E8F-F1E0A7640910}"/>
              </a:ext>
            </a:extLst>
          </p:cNvPr>
          <p:cNvSpPr txBox="1"/>
          <p:nvPr/>
        </p:nvSpPr>
        <p:spPr>
          <a:xfrm>
            <a:off x="0" y="6060190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57A88D-419E-43A6-7EF4-25076C750364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14EB0B-F691-367D-71F3-BF80BFD18DBF}"/>
              </a:ext>
            </a:extLst>
          </p:cNvPr>
          <p:cNvSpPr txBox="1">
            <a:spLocks/>
          </p:cNvSpPr>
          <p:nvPr/>
        </p:nvSpPr>
        <p:spPr>
          <a:xfrm>
            <a:off x="1914525" y="1665528"/>
            <a:ext cx="8080813" cy="80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solidFill>
                  <a:schemeClr val="accent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کدگذاری کوئری و جملات متن ورودی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305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54948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F782C-EB13-F59F-EB40-8B84CCD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1" y="2061873"/>
            <a:ext cx="8565930" cy="3733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B86D1-610C-E7A0-FE0A-71E87FCDBC06}"/>
              </a:ext>
            </a:extLst>
          </p:cNvPr>
          <p:cNvSpPr txBox="1"/>
          <p:nvPr/>
        </p:nvSpPr>
        <p:spPr>
          <a:xfrm>
            <a:off x="35441" y="6118434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EAAF46-0434-BB90-314A-6B2D1FA21F3B}"/>
              </a:ext>
            </a:extLst>
          </p:cNvPr>
          <p:cNvSpPr/>
          <p:nvPr/>
        </p:nvSpPr>
        <p:spPr>
          <a:xfrm>
            <a:off x="11322778" y="615270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7D61ECE-7E46-CD7F-5B5B-9FD5822EE03C}"/>
              </a:ext>
            </a:extLst>
          </p:cNvPr>
          <p:cNvSpPr txBox="1">
            <a:spLocks/>
          </p:cNvSpPr>
          <p:nvPr/>
        </p:nvSpPr>
        <p:spPr>
          <a:xfrm>
            <a:off x="1914525" y="1718737"/>
            <a:ext cx="8080813" cy="80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solidFill>
                  <a:schemeClr val="accent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محاسبه‌ی امتیاز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QMMR</a:t>
            </a:r>
          </a:p>
        </p:txBody>
      </p:sp>
    </p:spTree>
    <p:extLst>
      <p:ext uri="{BB962C8B-B14F-4D97-AF65-F5344CB8AC3E}">
        <p14:creationId xmlns:p14="http://schemas.microsoft.com/office/powerpoint/2010/main" val="1737230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97810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E936FF-AF8E-933B-C821-14AABD8D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4" y="2032961"/>
            <a:ext cx="8623735" cy="38494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E2BFA-5E43-3619-ECE1-0EE650041CF9}"/>
              </a:ext>
            </a:extLst>
          </p:cNvPr>
          <p:cNvSpPr txBox="1"/>
          <p:nvPr/>
        </p:nvSpPr>
        <p:spPr>
          <a:xfrm>
            <a:off x="-57805" y="6101668"/>
            <a:ext cx="11682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8984FF-6D0C-0EBF-17E6-D6A4A73E342C}"/>
              </a:ext>
            </a:extLst>
          </p:cNvPr>
          <p:cNvSpPr/>
          <p:nvPr/>
        </p:nvSpPr>
        <p:spPr>
          <a:xfrm>
            <a:off x="11322778" y="615270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DAD5F5-0EC2-CCEC-E2BF-AB6C48295CAE}"/>
              </a:ext>
            </a:extLst>
          </p:cNvPr>
          <p:cNvSpPr txBox="1">
            <a:spLocks/>
          </p:cNvSpPr>
          <p:nvPr/>
        </p:nvSpPr>
        <p:spPr>
          <a:xfrm>
            <a:off x="1914525" y="1629856"/>
            <a:ext cx="8080813" cy="80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ایجاد بازنمایی با استفاده از </a:t>
            </a:r>
            <a:r>
              <a:rPr lang="fa-IR" sz="24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بیشترین ارتباط حاشیه‌ای متمرکز بر کوئری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65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B1383D-A527-E3A5-7AC3-F5746015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945" y="1745571"/>
            <a:ext cx="5130708" cy="1197326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اهمیت خلاصه‌سازی متن</a:t>
            </a:r>
            <a:endParaRPr lang="fa-IR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C11D05-A973-4964-6273-E9F6B7F3A4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justLow"/>
            <a:r>
              <a:rPr lang="fa-IR" sz="2800" dirty="0">
                <a:solidFill>
                  <a:schemeClr val="bg2">
                    <a:lumMod val="5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خلاصه‌سازی خودکار می‌تواند به شناسایی مهم‌ترین اطلاعات و صرفه‌جویی در وقت خوانندگان کمک کند.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EE44C4-DF7C-C864-AAC0-03311FAC2CCB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3940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97810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0795-B3B3-B884-A782-A8583C65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7" y="2113888"/>
            <a:ext cx="8636916" cy="3817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3C1AC-5B03-57C8-E068-F1B5DF274532}"/>
              </a:ext>
            </a:extLst>
          </p:cNvPr>
          <p:cNvSpPr txBox="1"/>
          <p:nvPr/>
        </p:nvSpPr>
        <p:spPr>
          <a:xfrm>
            <a:off x="0" y="6131034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F6EBB4-558F-7454-AE78-B48692BA53EC}"/>
              </a:ext>
            </a:extLst>
          </p:cNvPr>
          <p:cNvSpPr/>
          <p:nvPr/>
        </p:nvSpPr>
        <p:spPr>
          <a:xfrm>
            <a:off x="11322778" y="615270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F6E45E1-C975-AD3B-34FF-532E9BE3B868}"/>
              </a:ext>
            </a:extLst>
          </p:cNvPr>
          <p:cNvSpPr txBox="1">
            <a:spLocks/>
          </p:cNvSpPr>
          <p:nvPr/>
        </p:nvSpPr>
        <p:spPr>
          <a:xfrm>
            <a:off x="1914525" y="1629856"/>
            <a:ext cx="8080813" cy="80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ایجاد توزیع احتمال انتخاب هر جمله با استفاده از توجه با مرکزیت دوگانه 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17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54948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65590B-63E2-D5AA-09B6-DB0D4708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0" y="2043283"/>
            <a:ext cx="8933793" cy="3820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C4CAD-B707-0776-FB94-E416ACE56503}"/>
              </a:ext>
            </a:extLst>
          </p:cNvPr>
          <p:cNvSpPr txBox="1"/>
          <p:nvPr/>
        </p:nvSpPr>
        <p:spPr>
          <a:xfrm>
            <a:off x="-26149" y="6132549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9DCAD9-E2DA-F63B-26BD-CE3928B3C28E}"/>
              </a:ext>
            </a:extLst>
          </p:cNvPr>
          <p:cNvSpPr/>
          <p:nvPr/>
        </p:nvSpPr>
        <p:spPr>
          <a:xfrm>
            <a:off x="11322778" y="615270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9AF2D0-6427-A5E5-8D9E-3007A9FD15E2}"/>
              </a:ext>
            </a:extLst>
          </p:cNvPr>
          <p:cNvSpPr txBox="1">
            <a:spLocks/>
          </p:cNvSpPr>
          <p:nvPr/>
        </p:nvSpPr>
        <p:spPr>
          <a:xfrm>
            <a:off x="1914525" y="1629856"/>
            <a:ext cx="8080813" cy="80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solidFill>
                  <a:schemeClr val="tx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افزودن جمله با بیشترین احتمال به متن خروجی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1721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6FAAA8-17EA-0585-A3CE-F3BBEC33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57" y="797810"/>
            <a:ext cx="4313681" cy="654325"/>
          </a:xfrm>
        </p:spPr>
        <p:txBody>
          <a:bodyPr/>
          <a:lstStyle/>
          <a:p>
            <a:pPr algn="r" rtl="0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مدل ام‌سام</a:t>
            </a:r>
            <a:endParaRPr lang="en-US" sz="3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8157-ACA4-3397-AB78-24CA667CB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F3552-A837-C7C0-61BF-B32EF873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5" y="1673347"/>
            <a:ext cx="9995338" cy="438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0DA13-75FF-4054-5D9A-120185BED06F}"/>
              </a:ext>
            </a:extLst>
          </p:cNvPr>
          <p:cNvSpPr txBox="1"/>
          <p:nvPr/>
        </p:nvSpPr>
        <p:spPr>
          <a:xfrm>
            <a:off x="0" y="6114217"/>
            <a:ext cx="1172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1600" dirty="0"/>
              <a:t>Shapira, O. et </a:t>
            </a:r>
            <a:r>
              <a:rPr lang="en-US" sz="1600" dirty="0" err="1"/>
              <a:t>el</a:t>
            </a:r>
            <a:r>
              <a:rPr lang="en-US" sz="1600" dirty="0"/>
              <a:t> (2022). Interactive Query-Assisted Summarization via Deep Reinforcement Learning. In </a:t>
            </a:r>
            <a:r>
              <a:rPr lang="en-US" sz="1600" i="1" dirty="0"/>
              <a:t>Proceedings of the 2022 Conference of the North American Chapter of the Association for Computational Linguistics: Human Language Technologies</a:t>
            </a:r>
            <a:r>
              <a:rPr lang="en-US" sz="1600" dirty="0"/>
              <a:t> (pp. 2551-2568).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27A1375-065C-019A-CF7E-3EA93D948708}"/>
              </a:ext>
            </a:extLst>
          </p:cNvPr>
          <p:cNvSpPr/>
          <p:nvPr/>
        </p:nvSpPr>
        <p:spPr>
          <a:xfrm>
            <a:off x="11322778" y="626700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2133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8">
            <a:extLst>
              <a:ext uri="{FF2B5EF4-FFF2-40B4-BE49-F238E27FC236}">
                <a16:creationId xmlns:a16="http://schemas.microsoft.com/office/drawing/2014/main" id="{30481198-15E6-0C0E-0750-6FCE4EAF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3429000"/>
            <a:ext cx="4253399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rgbClr val="00206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rgbClr val="00206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8672F8F0-0BF8-0433-E2E0-38B1EEB92A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913128" cy="1054727"/>
          </a:xfrm>
        </p:spPr>
        <p:txBody>
          <a:bodyPr/>
          <a:lstStyle/>
          <a:p>
            <a:r>
              <a:rPr lang="fa-IR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9E7544D-FD44-98FA-3510-D48FB73CD28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1"/>
            <a:ext cx="1904890" cy="1054728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0E1425A-DDEA-4B69-E8AF-97DBF84052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5"/>
            <a:ext cx="1914694" cy="1089194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EAAAB9E1-127C-26EE-BFC3-694711181F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26795"/>
            <a:ext cx="1913128" cy="1107124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7E8378D-6135-D938-912F-0CA662E19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913128" cy="1075689"/>
          </a:xfrm>
        </p:spPr>
        <p:txBody>
          <a:bodyPr/>
          <a:lstStyle/>
          <a:p>
            <a:r>
              <a:rPr lang="fa-IR" sz="28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8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4B9E151A-09CB-EF13-D5A0-3F9B44A23E60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D6E0EB"/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8F3F7F2-A206-C8B2-1AE9-BFE5D19D66EA}"/>
              </a:ext>
            </a:extLst>
          </p:cNvPr>
          <p:cNvSpPr/>
          <p:nvPr/>
        </p:nvSpPr>
        <p:spPr>
          <a:xfrm>
            <a:off x="11322779" y="6095551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0786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77EE-AEE6-8FB2-67C4-CD27ED4E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0E4A-7E1E-9DDA-4FF3-52142BAA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508"/>
            <a:ext cx="10515600" cy="4785043"/>
          </a:xfrm>
        </p:spPr>
        <p:txBody>
          <a:bodyPr>
            <a:noAutofit/>
          </a:bodyPr>
          <a:lstStyle/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[1]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Andhale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Narendra, and Laxmi A.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Bewoor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. "An overview of text summarization techniques."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2016 international conference on computing communication control and automation (ICCUBEA)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pp. 1-7. IEEE, 2016.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[2] Yao,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Kaichun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et al. "Dual encoding for abstractive text summarization."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IEEE transactions on cybernetics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50.3 (2018): 985-996.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[3] Lewis, M., Liu, Y. (2020, July). BART: Denoising Sequence-to-Sequence Pre-training for Natural Language Generation, Translation, and Comprehension.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58th Annual Meeting of the Association for Computational Linguistics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7871-7880).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[4] Zhang, J., Zhao, Y., Saleh, M., &amp; Liu, P. (2020, November). Pegasus: Pre-training with extracted gap-sentences for abstractive summarization.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International Conference on Machine Learning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11328-11339). PMLR.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[5]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Kedia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A.,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Chinthakindi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S. C., &amp; Ryu, W. (2021, November). Beyond Reptile: Meta-learned dot-product maximization between gradients for improved single-task regularization.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EMNLP 2021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407-420).</a:t>
            </a:r>
          </a:p>
          <a:p>
            <a:pPr marL="0" indent="0" algn="justLow" rtl="0">
              <a:buNone/>
            </a:pPr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9E1046-1C6A-FCD8-D3A6-912506ED521D}"/>
              </a:ext>
            </a:extLst>
          </p:cNvPr>
          <p:cNvSpPr/>
          <p:nvPr/>
        </p:nvSpPr>
        <p:spPr>
          <a:xfrm>
            <a:off x="11322779" y="6152701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8570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1BE4-FCDD-60CA-48FE-BFD27011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3016-9809-66A3-AA38-432D7B29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[6] Pang, B., Nijkamp, E.,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Kryściński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W., Savarese, S., Zhou, Y., &amp; Xiong, C. (2023, May). Long Document Summarization with Top-down and Bottom-up Inference.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Findings of the Association for Computational Linguistics: EACL 2023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1237-1254).</a:t>
            </a:r>
          </a:p>
          <a:p>
            <a:pPr marL="0" indent="0" algn="l" rtl="0">
              <a:buNone/>
            </a:pP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l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[7] Child, R., Gray, S., Radford, A., &amp;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Sutskever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I. (2019). Generating long sequences with sparse transformers. </a:t>
            </a:r>
            <a:r>
              <a:rPr lang="en-US" sz="2000" i="1" dirty="0" err="1">
                <a:latin typeface="Vazir" panose="020B0603030804020204" pitchFamily="34" charset="-78"/>
                <a:cs typeface="Vazir" panose="020B0603030804020204" pitchFamily="34" charset="-78"/>
              </a:rPr>
              <a:t>arXiv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 preprint arXiv:1904.10509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marL="0" indent="0" algn="l" rtl="0">
              <a:buNone/>
            </a:pP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l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[8] Child, R., Gray, S., Radford, A., &amp;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Sutskever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I. (2019). Generating long sequences with sparse transformers. </a:t>
            </a:r>
            <a:r>
              <a:rPr lang="en-US" sz="2000" i="1" dirty="0" err="1">
                <a:latin typeface="Vazir" panose="020B0603030804020204" pitchFamily="34" charset="-78"/>
                <a:cs typeface="Vazir" panose="020B0603030804020204" pitchFamily="34" charset="-78"/>
              </a:rPr>
              <a:t>arXiv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 preprint arXiv:1904.10509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marL="0" indent="0" algn="l" rtl="0">
              <a:buNone/>
            </a:pP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l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[9] Zaheer, M.,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Guruganesh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G., Dubey, K. A., Ainslie, J., Alberti, C.,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Ontanon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S., ... &amp; Ahmed, A. (2020). Big bird: Transformers for longer sequences.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Advances in neural information processing systems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33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17283-17297.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5DE197-BAA2-6E17-F128-EC064DCE190F}"/>
              </a:ext>
            </a:extLst>
          </p:cNvPr>
          <p:cNvSpPr/>
          <p:nvPr/>
        </p:nvSpPr>
        <p:spPr>
          <a:xfrm>
            <a:off x="11322779" y="6152701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4434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77EE-AEE6-8FB2-67C4-CD27ED4E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0E4A-7E1E-9DDA-4FF3-52142BAA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0"/>
            <a:ext cx="10515600" cy="4785043"/>
          </a:xfrm>
        </p:spPr>
        <p:txBody>
          <a:bodyPr>
            <a:normAutofit/>
          </a:bodyPr>
          <a:lstStyle/>
          <a:p>
            <a:pPr marL="0" indent="0" algn="justLow" rtl="0">
              <a:buNone/>
            </a:pP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[10]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Alomari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A., Idris, N., Sabri, A. Q. M., &amp;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Alsmadi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I. (2022). Deep reinforcement and transfer learning for abstractive text summarization: A review.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Computer Speech &amp; Language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71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101276.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[11] Shapira, O.,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Pasunuru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R., Ronen, H., Bansal, M.,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Amsterdamer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Y., &amp; Dagan, I. (2021, June). Extending multi-document summarization evaluation to the interactive setting.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2021 Conference of the North American Chapter of the Association for Computational Linguistics: Human Language Technologies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657-677)</a:t>
            </a:r>
          </a:p>
          <a:p>
            <a:pPr marL="0" indent="0" algn="justLow" rtl="0">
              <a:buNone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[12] Shapira, O.,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Pasunuru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R., Bansal, M., Dagan, I., &amp;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Amsterdamer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, Y. (2022, July). Interactive Query-Assisted Summarization via Deep Reinforcement Learning. In </a:t>
            </a:r>
            <a:r>
              <a:rPr lang="en-US" sz="2000" i="1" dirty="0">
                <a:latin typeface="Vazir" panose="020B0603030804020204" pitchFamily="34" charset="-78"/>
                <a:cs typeface="Vazir" panose="020B0603030804020204" pitchFamily="34" charset="-78"/>
              </a:rPr>
              <a:t>Proceedings of the 2022 Conference of the North American Chapter of the Association for Computational Linguistics: Human Language Technologies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(pp. 2551-2568).</a:t>
            </a:r>
          </a:p>
          <a:p>
            <a:pPr marL="0" indent="0" algn="justLow" rtl="0">
              <a:buNone/>
            </a:pPr>
            <a:endParaRPr lang="fa-IR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05598D-8C58-C1D3-DD79-850E75615C82}"/>
              </a:ext>
            </a:extLst>
          </p:cNvPr>
          <p:cNvSpPr/>
          <p:nvPr/>
        </p:nvSpPr>
        <p:spPr>
          <a:xfrm>
            <a:off x="11322779" y="6095551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9457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6019" b="6019"/>
          <a:stretch/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t="6019" b="6019"/>
          <a:stretch/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 t="6019" b="6019"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Zahra </a:t>
            </a:r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Zanjani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lvl="0"/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zzanjani2@gmail.com</a:t>
            </a:r>
          </a:p>
          <a:p>
            <a:pPr lvl="0"/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Thank you</a:t>
            </a:r>
          </a:p>
        </p:txBody>
      </p:sp>
      <p:pic>
        <p:nvPicPr>
          <p:cNvPr id="2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81670765-C6EA-92BF-D6AD-B97A89F87F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" r="88"/>
          <a:stretch/>
        </p:blipFill>
        <p:spPr>
          <a:xfrm>
            <a:off x="1545851" y="4593983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116" y="1700334"/>
            <a:ext cx="5117162" cy="1325563"/>
          </a:xfrm>
        </p:spPr>
        <p:txBody>
          <a:bodyPr/>
          <a:lstStyle/>
          <a:p>
            <a:pPr algn="r"/>
            <a:r>
              <a:rPr lang="fa-IR" sz="3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خلاصه‌سازی چیست؟</a:t>
            </a:r>
            <a:endParaRPr lang="en-US" sz="36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27098" y="3001034"/>
            <a:ext cx="4260180" cy="1294530"/>
          </a:xfrm>
        </p:spPr>
        <p:txBody>
          <a:bodyPr/>
          <a:lstStyle/>
          <a:p>
            <a:pPr algn="justLow" rtl="1"/>
            <a:endParaRPr lang="en-US" sz="2000" dirty="0">
              <a:solidFill>
                <a:srgbClr val="182334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 rtl="1"/>
            <a:r>
              <a:rPr lang="fa-IR" sz="2000" dirty="0">
                <a:solidFill>
                  <a:srgbClr val="182334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خلاصه سازی خودکار فرآیند تولید یک متن کوتاه است که بخش‌های اصلی یک سند طولانی‌تر را پوشش می‌دهند.</a:t>
            </a:r>
            <a:endParaRPr lang="en-US" sz="2000" dirty="0">
              <a:solidFill>
                <a:srgbClr val="182334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B78E293-B7EE-B0EF-C3BB-732C8D66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563908" y="3527075"/>
            <a:ext cx="1279517" cy="165928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77E18F-B2B8-1720-81D1-91D5C610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700819" y="186854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56CC8F-8A66-DAB1-E9D5-84E84C83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686786" y="1114085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78010A-341C-D456-C84D-3BCBB325C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686786" y="359212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C9FE49-F5EB-4C84-E69F-770EDD89D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694595" y="2634360"/>
            <a:ext cx="999147" cy="1640291"/>
          </a:xfrm>
          <a:custGeom>
            <a:avLst/>
            <a:gdLst>
              <a:gd name="connsiteX0" fmla="*/ 936252 w 2514068"/>
              <a:gd name="connsiteY0" fmla="*/ 0 h 2554943"/>
              <a:gd name="connsiteX1" fmla="*/ 2505539 w 2514068"/>
              <a:gd name="connsiteY1" fmla="*/ 640253 h 2554943"/>
              <a:gd name="connsiteX2" fmla="*/ 2514068 w 2514068"/>
              <a:gd name="connsiteY2" fmla="*/ 1923794 h 2554943"/>
              <a:gd name="connsiteX3" fmla="*/ 940517 w 2514068"/>
              <a:gd name="connsiteY3" fmla="*/ 2554943 h 2554943"/>
              <a:gd name="connsiteX4" fmla="*/ 4287 w 2514068"/>
              <a:gd name="connsiteY4" fmla="*/ 2175561 h 2554943"/>
              <a:gd name="connsiteX5" fmla="*/ 631984 w 2514068"/>
              <a:gd name="connsiteY5" fmla="*/ 1923793 h 2554943"/>
              <a:gd name="connsiteX6" fmla="*/ 623455 w 2514068"/>
              <a:gd name="connsiteY6" fmla="*/ 640252 h 2554943"/>
              <a:gd name="connsiteX7" fmla="*/ 0 w 2514068"/>
              <a:gd name="connsiteY7" fmla="*/ 385889 h 25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068" h="2554943">
                <a:moveTo>
                  <a:pt x="936252" y="0"/>
                </a:moveTo>
                <a:lnTo>
                  <a:pt x="2505539" y="640253"/>
                </a:lnTo>
                <a:cubicBezTo>
                  <a:pt x="2508382" y="1068100"/>
                  <a:pt x="2511225" y="1495947"/>
                  <a:pt x="2514068" y="1923794"/>
                </a:cubicBezTo>
                <a:lnTo>
                  <a:pt x="940517" y="2554943"/>
                </a:lnTo>
                <a:lnTo>
                  <a:pt x="4287" y="2175561"/>
                </a:lnTo>
                <a:lnTo>
                  <a:pt x="631984" y="1923793"/>
                </a:lnTo>
                <a:cubicBezTo>
                  <a:pt x="629141" y="1495946"/>
                  <a:pt x="626298" y="1068099"/>
                  <a:pt x="623455" y="640252"/>
                </a:cubicBezTo>
                <a:lnTo>
                  <a:pt x="0" y="38588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497BE5A-D3E4-35BD-9827-8B5B6F99235F}"/>
              </a:ext>
            </a:extLst>
          </p:cNvPr>
          <p:cNvSpPr txBox="1">
            <a:spLocks/>
          </p:cNvSpPr>
          <p:nvPr/>
        </p:nvSpPr>
        <p:spPr>
          <a:xfrm>
            <a:off x="10609042" y="710727"/>
            <a:ext cx="1043719" cy="603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4D30C4A-13C4-7B9B-E834-76F584DB56BA}"/>
              </a:ext>
            </a:extLst>
          </p:cNvPr>
          <p:cNvSpPr txBox="1">
            <a:spLocks/>
          </p:cNvSpPr>
          <p:nvPr/>
        </p:nvSpPr>
        <p:spPr>
          <a:xfrm>
            <a:off x="10563131" y="3037026"/>
            <a:ext cx="1440180" cy="70459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</a:t>
            </a:r>
          </a:p>
          <a:p>
            <a:pPr marL="0" indent="0" algn="ctr">
              <a:buNone/>
            </a:pPr>
            <a:r>
              <a:rPr lang="fa-IR" sz="1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یادگیری تقویتی</a:t>
            </a:r>
            <a:endParaRPr lang="en-US" sz="1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157A2D1-665A-ED5F-485E-2C172DEAE066}"/>
              </a:ext>
            </a:extLst>
          </p:cNvPr>
          <p:cNvSpPr txBox="1">
            <a:spLocks/>
          </p:cNvSpPr>
          <p:nvPr/>
        </p:nvSpPr>
        <p:spPr>
          <a:xfrm>
            <a:off x="10415427" y="2272851"/>
            <a:ext cx="1659287" cy="74675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</a:t>
            </a:r>
          </a:p>
          <a:p>
            <a:pPr marL="0" indent="0" algn="ctr">
              <a:buNone/>
            </a:pP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900" b="1" kern="1200" dirty="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rPr>
              <a:t>شبکه‌های</a:t>
            </a:r>
            <a:r>
              <a:rPr lang="fa-IR" sz="9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عصبی عمیق</a:t>
            </a:r>
            <a:endParaRPr lang="en-US" sz="9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42E0E09A-7965-6816-CCFD-ECDE6862F580}"/>
              </a:ext>
            </a:extLst>
          </p:cNvPr>
          <p:cNvSpPr txBox="1">
            <a:spLocks/>
          </p:cNvSpPr>
          <p:nvPr/>
        </p:nvSpPr>
        <p:spPr>
          <a:xfrm>
            <a:off x="10592820" y="4082217"/>
            <a:ext cx="1212341" cy="42142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16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5E4661-CA4D-DD93-064F-6E4C47113D2B}"/>
              </a:ext>
            </a:extLst>
          </p:cNvPr>
          <p:cNvSpPr txBox="1">
            <a:spLocks/>
          </p:cNvSpPr>
          <p:nvPr/>
        </p:nvSpPr>
        <p:spPr>
          <a:xfrm>
            <a:off x="10154653" y="1287380"/>
            <a:ext cx="1988270" cy="11117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</a:t>
            </a:r>
          </a:p>
          <a:p>
            <a:pPr algn="ctr"/>
            <a:r>
              <a:rPr lang="fa-IR" sz="11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ساختار</a:t>
            </a:r>
            <a:endParaRPr lang="en-US" sz="11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22AF9E-CC8C-2844-F210-C898DE46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" t="3617" r="5752" b="4533"/>
          <a:stretch/>
        </p:blipFill>
        <p:spPr>
          <a:xfrm>
            <a:off x="153311" y="1487739"/>
            <a:ext cx="5754791" cy="340103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72285-FE4A-72F7-08CF-AA7A1A5F99F5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0A4F8C-55B4-714A-27B6-E404B2DC86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63B88E-A721-CBD7-A689-3513C513C23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A7B7A6C-16C5-C365-4B8D-360B497EA5D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fa-IR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9C4C2E-5D08-733D-CDFE-73F43CC68FC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5A49AEA-6A17-DB60-51D4-CB1BDFB393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A61A001-D8DE-7A1D-E5DE-B7B338DAFC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متون طولانی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A176DA-1D2F-8D40-316C-51E2CDAF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چالش ها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A4CE39-8516-34C6-2526-42318E2071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پوشش اطلاعات مفید و مهم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2039BC5-518D-7CFB-7659-23DAF4E1D50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انسجام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2159D8-75FA-0D83-DECB-209A4E94575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خوانایی</a:t>
            </a:r>
            <a:r>
              <a:rPr lang="en-US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endParaRPr lang="fa-IR" dirty="0">
              <a:solidFill>
                <a:srgbClr val="98432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09FAF85-AF6B-3CEF-D58D-BBD2B6815C7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a-IR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کاهش افزونگی 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E1C207CC-99EB-AB3A-A758-AD1B7237AFA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4837" r="4837"/>
          <a:stretch>
            <a:fillRect/>
          </a:stretch>
        </p:blipFill>
        <p:spPr>
          <a:xfrm>
            <a:off x="9487070" y="2940349"/>
            <a:ext cx="1866730" cy="2453767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043D4F2-8A2A-A7C8-45EB-9EFF5FE0076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4782" r="4782"/>
          <a:stretch>
            <a:fillRect/>
          </a:stretch>
        </p:blipFill>
        <p:spPr>
          <a:xfrm>
            <a:off x="7325643" y="2940349"/>
            <a:ext cx="1865376" cy="2453767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421B4E7-8F5A-8690-31DC-23AE8B06EB1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4897" r="4897"/>
          <a:stretch>
            <a:fillRect/>
          </a:stretch>
        </p:blipFill>
        <p:spPr>
          <a:xfrm>
            <a:off x="848480" y="2940348"/>
            <a:ext cx="1867187" cy="2471878"/>
          </a:xfrm>
        </p:spPr>
      </p:pic>
      <p:pic>
        <p:nvPicPr>
          <p:cNvPr id="43" name="Picture 42" descr="Brown egg with large white eggs">
            <a:extLst>
              <a:ext uri="{FF2B5EF4-FFF2-40B4-BE49-F238E27FC236}">
                <a16:creationId xmlns:a16="http://schemas.microsoft.com/office/drawing/2014/main" id="{0F1C7278-5BBE-2A00-5763-A4B939F0F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97" t="5200" r="9980" b="4936"/>
          <a:stretch/>
        </p:blipFill>
        <p:spPr>
          <a:xfrm>
            <a:off x="5161499" y="2940349"/>
            <a:ext cx="1867189" cy="246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2DD01A-097E-0A77-3163-FC68FBF6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206" y="2940348"/>
            <a:ext cx="1865374" cy="246429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CAC2D8-E258-E1BE-8CB9-81319DAF3737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422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86314B-67A6-8C6A-D348-97D5BB232E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روش استخراجی ( انتخاب  و اتصال مهم ترین جملات متن ورودی )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روش انتزاعی (ایجاد یک نمایش میانی برای متن ورودی و تولید خلاصه با جملات متفاوت از جملات اصلی 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ترکیبی از هردو استخراجی و انتزاعی </a:t>
            </a:r>
          </a:p>
          <a:p>
            <a:pPr algn="just"/>
            <a:endParaRPr lang="fa-IR" sz="12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خروجی روش انتزاعی به خلاصه‌ی تولید شده توسط انسان نزدیک‌تر است.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D1632E8-7575-E1E9-0B04-3A0732F5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انواع خلاصه سازی متن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E3EAFCC-3CE0-58DC-B3AE-C9E4BE60D44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l="-2613" t="-50135" r="-1023" b="-51730"/>
          <a:stretch/>
        </p:blipFill>
        <p:spPr>
          <a:xfrm>
            <a:off x="0" y="-51370"/>
            <a:ext cx="5229225" cy="5738813"/>
          </a:xfrm>
          <a:ln>
            <a:noFill/>
          </a:ln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153C083-8FA1-7E9F-ACA9-7DFBB232B996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57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8">
            <a:extLst>
              <a:ext uri="{FF2B5EF4-FFF2-40B4-BE49-F238E27FC236}">
                <a16:creationId xmlns:a16="http://schemas.microsoft.com/office/drawing/2014/main" id="{996F1327-88EB-7DF2-6574-7176571B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3438832"/>
            <a:ext cx="4253399" cy="1740114"/>
          </a:xfrm>
        </p:spPr>
        <p:txBody>
          <a:bodyPr/>
          <a:lstStyle/>
          <a:p>
            <a:pPr algn="ctr"/>
            <a:r>
              <a:rPr lang="fa-IR" dirty="0">
                <a:solidFill>
                  <a:srgbClr val="00206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سیر ارائه</a:t>
            </a:r>
            <a:endParaRPr lang="en-US" dirty="0">
              <a:solidFill>
                <a:srgbClr val="00206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9578051-A4B5-A8EA-4BC3-F24D697557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86073"/>
            <a:ext cx="1913128" cy="1054727"/>
          </a:xfrm>
        </p:spPr>
        <p:txBody>
          <a:bodyPr/>
          <a:lstStyle/>
          <a:p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CB8590C-0E38-303B-84A6-A0B5DFABE5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86073"/>
            <a:ext cx="1904890" cy="1054728"/>
          </a:xfrm>
        </p:spPr>
        <p:txBody>
          <a:bodyPr/>
          <a:lstStyle/>
          <a:p>
            <a:r>
              <a:rPr lang="fa-IR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12D3A0B-8EFC-3996-2323-9C42F10F65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54557"/>
            <a:ext cx="1914694" cy="1089194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روش‌‌های مبتنی بر یادگیری تقویتی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019E178-D8D6-1F5C-CC84-6A84BC22B74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36627"/>
            <a:ext cx="1913128" cy="1107124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شبکه‌های عصبی عمیق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FFF5F45-CDF7-DB92-04CB-D211E7C104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41102"/>
            <a:ext cx="1913128" cy="1075689"/>
          </a:xfrm>
        </p:spPr>
        <p:txBody>
          <a:bodyPr/>
          <a:lstStyle/>
          <a:p>
            <a:r>
              <a:rPr lang="fa-IR" sz="2000" b="1" dirty="0">
                <a:solidFill>
                  <a:srgbClr val="D6E0EB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نتیجه‌گیری</a:t>
            </a:r>
            <a:endParaRPr lang="en-US" sz="2000" b="1" dirty="0">
              <a:solidFill>
                <a:srgbClr val="D6E0EB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D0E385C4-D603-F357-108F-BA0DB278B45D}"/>
              </a:ext>
            </a:extLst>
          </p:cNvPr>
          <p:cNvSpPr txBox="1">
            <a:spLocks/>
          </p:cNvSpPr>
          <p:nvPr/>
        </p:nvSpPr>
        <p:spPr>
          <a:xfrm>
            <a:off x="486699" y="6095551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D6E0EB"/>
                </a:solidFill>
                <a:effectLst/>
                <a:uLnTx/>
                <a:uFillTx/>
                <a:latin typeface="Vazir" panose="020B0603030804020204" pitchFamily="34" charset="-78"/>
                <a:cs typeface="Vazir" panose="020B0603030804020204" pitchFamily="34" charset="-78"/>
              </a:rPr>
              <a:t>Presentation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BF566A0-756E-92F7-05AD-42246E28BED9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411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1260ED-7C01-DB39-8F50-0F198AC9027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مبتنی بر هستی‌شناسی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A3C4F0-2135-6325-0AC7-90E6FFD5AF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a-IR" sz="18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وابستگی به دامنه‌ی دانش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460C8C-2EFA-B88F-DC45-9C050442CA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مبتنی بر قالب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DF358B-08CC-7DBD-D002-6F8609BD412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a-IR" sz="18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وابستگی به تجزیه معنایی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E51ED8-D297-F906-F94D-6863D694B3C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عبارت مقدمه و بدنه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F67720-3468-D6E0-85B0-9C45708E393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a-IR" sz="18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ناتوانی در تعمیم و وابستگی به تجزیه دستوری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3FF7-5639-66D8-1C75-8444E4C8957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مبتنی بر گراف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5A4F7AD-CCD9-FA09-9555-233BF9B0EB6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a-IR" sz="18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حساسیت به انتخاب معیار تشابه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2ED35DD-B482-86D9-2C49-48BBB0897C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400421" y="1901812"/>
            <a:ext cx="1877575" cy="506399"/>
          </a:xfrm>
        </p:spPr>
        <p:txBody>
          <a:bodyPr/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مبتنی بر درخت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508EAF-F0D7-E337-3638-5D53E305AD8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09935" y="2682081"/>
            <a:ext cx="2068061" cy="506399"/>
          </a:xfrm>
        </p:spPr>
        <p:txBody>
          <a:bodyPr/>
          <a:lstStyle/>
          <a:p>
            <a:r>
              <a:rPr lang="fa-IR" sz="1800" dirty="0">
                <a:solidFill>
                  <a:srgbClr val="98432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وابستگی به انتخاب تجزیه‌کننده 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3907570-1C24-EA89-5435-CA3FF958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4" y="441570"/>
            <a:ext cx="5184526" cy="1205058"/>
          </a:xfrm>
        </p:spPr>
        <p:txBody>
          <a:bodyPr/>
          <a:lstStyle/>
          <a:p>
            <a:pPr algn="r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روش‌های مبتنی بر ساختار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EA5EC7-0406-9DA4-169F-A22EE80974F8}"/>
              </a:ext>
            </a:extLst>
          </p:cNvPr>
          <p:cNvSpPr/>
          <p:nvPr/>
        </p:nvSpPr>
        <p:spPr>
          <a:xfrm>
            <a:off x="11322778" y="6095550"/>
            <a:ext cx="869221" cy="762449"/>
          </a:xfrm>
          <a:custGeom>
            <a:avLst/>
            <a:gdLst>
              <a:gd name="connsiteX0" fmla="*/ 934337 w 1326282"/>
              <a:gd name="connsiteY0" fmla="*/ 0 h 1116264"/>
              <a:gd name="connsiteX1" fmla="*/ 1326282 w 1326282"/>
              <a:gd name="connsiteY1" fmla="*/ 187858 h 1116264"/>
              <a:gd name="connsiteX2" fmla="*/ 1326282 w 1326282"/>
              <a:gd name="connsiteY2" fmla="*/ 1116264 h 1116264"/>
              <a:gd name="connsiteX3" fmla="*/ 0 w 1326282"/>
              <a:gd name="connsiteY3" fmla="*/ 1116264 h 1116264"/>
              <a:gd name="connsiteX4" fmla="*/ 0 w 1326282"/>
              <a:gd name="connsiteY4" fmla="*/ 452406 h 111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282" h="1116264">
                <a:moveTo>
                  <a:pt x="934337" y="0"/>
                </a:moveTo>
                <a:lnTo>
                  <a:pt x="1326282" y="187858"/>
                </a:lnTo>
                <a:lnTo>
                  <a:pt x="1326282" y="1116264"/>
                </a:lnTo>
                <a:lnTo>
                  <a:pt x="0" y="1116264"/>
                </a:lnTo>
                <a:lnTo>
                  <a:pt x="0" y="452406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lang="en-US" altLang="zh-CN" sz="1800" smtClean="0">
                <a:latin typeface="Vazir" panose="020B0603030804020204" pitchFamily="34" charset="-78"/>
                <a:cs typeface="Vazir" panose="020B0603030804020204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lang="en-US" altLang="zh-CN" sz="1800" dirty="0">
                <a:latin typeface="Vazir" panose="020B0603030804020204" pitchFamily="34" charset="-78"/>
                <a:cs typeface="Vazir" panose="020B0603030804020204" pitchFamily="34" charset="-78"/>
              </a:rPr>
              <a:t>/46</a:t>
            </a:r>
            <a:endParaRPr lang="en-US" altLang="zh-CN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345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">
      <a:majorFont>
        <a:latin typeface="Vazir"/>
        <a:ea typeface=""/>
        <a:cs typeface="Vazir"/>
      </a:majorFont>
      <a:minorFont>
        <a:latin typeface="Vazir"/>
        <a:ea typeface=""/>
        <a:cs typeface="Vazi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202F6A"/>
      </a:accent1>
      <a:accent2>
        <a:srgbClr val="0B769C"/>
      </a:accent2>
      <a:accent3>
        <a:srgbClr val="568C11"/>
      </a:accent3>
      <a:accent4>
        <a:srgbClr val="0D78C9"/>
      </a:accent4>
      <a:accent5>
        <a:srgbClr val="8C9CDC"/>
      </a:accent5>
      <a:accent6>
        <a:srgbClr val="181D33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F1DCC4-4507-47A8-9B54-80E1D067D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4A340C-B0BF-43E0-A229-814A94A8101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0785ED-3BE2-42D8-A435-1D30AAB164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Words>3085</Words>
  <Application>Microsoft Office PowerPoint</Application>
  <PresentationFormat>Widescreen</PresentationFormat>
  <Paragraphs>390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Posterama Text SemiBold</vt:lpstr>
      <vt:lpstr>Abadi</vt:lpstr>
      <vt:lpstr>Vazir</vt:lpstr>
      <vt:lpstr>等线</vt:lpstr>
      <vt:lpstr>Calibri</vt:lpstr>
      <vt:lpstr>Arial</vt:lpstr>
      <vt:lpstr>Cambria Math</vt:lpstr>
      <vt:lpstr>Posterama</vt:lpstr>
      <vt:lpstr>Wingdings</vt:lpstr>
      <vt:lpstr>Calibri Light</vt:lpstr>
      <vt:lpstr>Custom Design</vt:lpstr>
      <vt:lpstr>Office Theme</vt:lpstr>
      <vt:lpstr>خلاصه‌سازی خودکار متن</vt:lpstr>
      <vt:lpstr>سیر ارائه</vt:lpstr>
      <vt:lpstr>سیر ارائه</vt:lpstr>
      <vt:lpstr>اهمیت خلاصه‌سازی متن</vt:lpstr>
      <vt:lpstr>خلاصه‌سازی چیست؟</vt:lpstr>
      <vt:lpstr>چالش ها</vt:lpstr>
      <vt:lpstr>انواع خلاصه سازی متن</vt:lpstr>
      <vt:lpstr>سیر ارائه</vt:lpstr>
      <vt:lpstr>روش‌های مبتنی بر ساختار</vt:lpstr>
      <vt:lpstr>سیر ارائه</vt:lpstr>
      <vt:lpstr> استفاده از شبکه‌های عصبی عمیق برای خلاصه‌سازی  متن</vt:lpstr>
      <vt:lpstr> استفاده از شبکه‌های عصبی عمیق برای خلاصه‌سازی  متن</vt:lpstr>
      <vt:lpstr>مدل دوگانه‌ی کدگذار</vt:lpstr>
      <vt:lpstr>مدل دوگانه‌ی کدگذار</vt:lpstr>
      <vt:lpstr>مشکل شبکه‌ی بازگشتی و  ارائه‌ی مدل ترنسفورمر</vt:lpstr>
      <vt:lpstr>مدل بارت</vt:lpstr>
      <vt:lpstr>پیش آموزش بارت</vt:lpstr>
      <vt:lpstr> روش‌های ناقص‌سازی متن ورودی در بارت</vt:lpstr>
      <vt:lpstr>مدل پگاسوس</vt:lpstr>
      <vt:lpstr>انواع انتخاب جملات برای جملات فاصله افتاده در پیش‌آموزش پگاسوس</vt:lpstr>
      <vt:lpstr>بهبود پگاسوس با الگوریتم فرایادگیری بیشینه‌سازی ضرب داخلی</vt:lpstr>
      <vt:lpstr>مقایسه نتایج</vt:lpstr>
      <vt:lpstr>متون طولانی</vt:lpstr>
      <vt:lpstr>راهکارهای ارائه شده برای کاهش پیچیدگی‌  فضایی ترنسفورمر  </vt:lpstr>
      <vt:lpstr>ترنسفورمر پراکنده </vt:lpstr>
      <vt:lpstr>PowerPoint Presentation</vt:lpstr>
      <vt:lpstr>خلاصه‌سازی اسناد طولانی با استنتاج از بالا به پایین و پایین به بالا</vt:lpstr>
      <vt:lpstr>ماژول استنتاج از پایین به بالا </vt:lpstr>
      <vt:lpstr>ماژول استنتاج از بالا به پایین</vt:lpstr>
      <vt:lpstr>ماژول کدگشا</vt:lpstr>
      <vt:lpstr>سیر ارائه</vt:lpstr>
      <vt:lpstr>شیوه‌های استفاده از ﻳﺎﺩﮔﻴﺮﻱ ﺗﻘﻮﻳﺘﻲ در خلاصه‌سازی</vt:lpstr>
      <vt:lpstr>مدل اینت‌سام</vt:lpstr>
      <vt:lpstr>مدل اینت‌سام</vt:lpstr>
      <vt:lpstr>مدل ام‌سام نسخه‌ی بهبود یافته‌ی اینت‌سام</vt:lpstr>
      <vt:lpstr>مدل ام‌سام</vt:lpstr>
      <vt:lpstr>مدل ام‌سام</vt:lpstr>
      <vt:lpstr>مدل ام‌سام</vt:lpstr>
      <vt:lpstr>مدل ام‌سام</vt:lpstr>
      <vt:lpstr>مدل ام‌سام</vt:lpstr>
      <vt:lpstr>مدل ام‌سام</vt:lpstr>
      <vt:lpstr>مدل ام‌سام</vt:lpstr>
      <vt:lpstr>سیر ارائه</vt:lpstr>
      <vt:lpstr>منابع</vt:lpstr>
      <vt:lpstr>منابع</vt:lpstr>
      <vt:lpstr>منابع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2022-06-22T17:58:03Z</dcterms:created>
  <dcterms:modified xsi:type="dcterms:W3CDTF">2023-09-12T10:31:12Z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